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0" r:id="rId1"/>
  </p:sldMasterIdLst>
  <p:notesMasterIdLst>
    <p:notesMasterId r:id="rId19"/>
  </p:notesMasterIdLst>
  <p:sldIdLst>
    <p:sldId id="273" r:id="rId2"/>
    <p:sldId id="259" r:id="rId3"/>
    <p:sldId id="268" r:id="rId4"/>
    <p:sldId id="291" r:id="rId5"/>
    <p:sldId id="269" r:id="rId6"/>
    <p:sldId id="270" r:id="rId7"/>
    <p:sldId id="263" r:id="rId8"/>
    <p:sldId id="264" r:id="rId9"/>
    <p:sldId id="290" r:id="rId10"/>
    <p:sldId id="272" r:id="rId11"/>
    <p:sldId id="265" r:id="rId12"/>
    <p:sldId id="256" r:id="rId13"/>
    <p:sldId id="274" r:id="rId14"/>
    <p:sldId id="287" r:id="rId15"/>
    <p:sldId id="275" r:id="rId16"/>
    <p:sldId id="276" r:id="rId17"/>
    <p:sldId id="277"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Comic Sans MS" panose="030F0702030302020204" pitchFamily="66" charset="0"/>
      <p:regular r:id="rId24"/>
      <p:bold r:id="rId25"/>
      <p:italic r:id="rId26"/>
      <p:boldItalic r:id="rId27"/>
    </p:embeddedFont>
    <p:embeddedFont>
      <p:font typeface="Trebuchet MS" panose="020B060302020202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694" autoAdjust="0"/>
    <p:restoredTop sz="94660"/>
  </p:normalViewPr>
  <p:slideViewPr>
    <p:cSldViewPr snapToGrid="0">
      <p:cViewPr varScale="1">
        <p:scale>
          <a:sx n="155" d="100"/>
          <a:sy n="155" d="100"/>
        </p:scale>
        <p:origin x="144" y="75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Google Shape;3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6" name="Google Shape;3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70423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66" name="Google Shape;6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6999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8" name="Google Shape;7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g8a28c68645_2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 name="Google Shape;25;g8a28c68645_2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g8a28c68645_2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 name="Google Shape;25;g8a28c68645_2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691678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g8a28c68645_2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 name="Google Shape;25;g8a28c68645_2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84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g8a28c68645_2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 name="Google Shape;25;g8a28c68645_2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659315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g8a28c68645_2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 name="Google Shape;25;g8a28c68645_2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30213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g8a28c68645_2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 name="Google Shape;25;g8a28c68645_2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004136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2" name="Google Shape;4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8" name="Google Shape;4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46749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8" name="Google Shape;4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47420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54" name="Google Shape;5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21799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60" name="Google Shape;6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23143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66" name="Google Shape;6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8a75aa1ce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2" name="Google Shape;72;g8a75aa1ce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8a75aa1ce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2" name="Google Shape;72;g8a75aa1ce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8074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685800" y="1597819"/>
            <a:ext cx="7772400" cy="110251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371600" y="2914650"/>
            <a:ext cx="6400800" cy="1314450"/>
          </a:xfrm>
          <a:prstGeom prst="rect">
            <a:avLst/>
          </a:prstGeom>
          <a:noFill/>
          <a:ln>
            <a:noFill/>
          </a:ln>
        </p:spPr>
        <p:txBody>
          <a:bodyPr spcFirstLastPara="1" wrap="square" lIns="91425" tIns="45700" rIns="91425" bIns="45700" anchor="t" anchorCtr="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4" name="Google Shape;14;p2"/>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5" name="Google Shape;15;p2"/>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6" name="Google Shape;16;p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457200" y="1200151"/>
            <a:ext cx="8229600" cy="3394472"/>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0" name="Google Shape;20;p3"/>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 name="Google Shape;21;p3"/>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2" name="Google Shape;22;p3"/>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200151"/>
            <a:ext cx="8229600" cy="3394472"/>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9" name="Google Shape;9;p1"/>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0" name="Google Shape;10;p1"/>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marvelapp.com/77bd1gi"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alltrails.com/"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www.gotransit.com/en" TargetMode="External"/><Relationship Id="rId4" Type="http://schemas.openxmlformats.org/officeDocument/2006/relationships/hyperlink" Target="https://www.triplinx.ca/" TargetMode="Externa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emf"/></Relationships>
</file>

<file path=ppt/slides/_rels/slide6.xml.rels><?xml version="1.0" encoding="UTF-8" standalone="yes"?>
<Relationships xmlns="http://schemas.openxmlformats.org/package/2006/relationships"><Relationship Id="rId3" Type="http://schemas.openxmlformats.org/officeDocument/2006/relationships/hyperlink" Target="https://www.alltrails.com/" TargetMode="External"/><Relationship Id="rId7" Type="http://schemas.openxmlformats.org/officeDocument/2006/relationships/hyperlink" Target="https://marvelapp.com/77bd1gi"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JPG"/><Relationship Id="rId5" Type="http://schemas.openxmlformats.org/officeDocument/2006/relationships/hyperlink" Target="https://www.gotransit.com/en" TargetMode="External"/><Relationship Id="rId4" Type="http://schemas.openxmlformats.org/officeDocument/2006/relationships/hyperlink" Target="https://www.triplinx.ca/"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0.JPG"/><Relationship Id="rId13" Type="http://schemas.openxmlformats.org/officeDocument/2006/relationships/image" Target="../media/image15.JPG"/><Relationship Id="rId3" Type="http://schemas.openxmlformats.org/officeDocument/2006/relationships/image" Target="../media/image5.jpg"/><Relationship Id="rId7" Type="http://schemas.openxmlformats.org/officeDocument/2006/relationships/image" Target="../media/image9.JPG"/><Relationship Id="rId12"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8.JPG"/><Relationship Id="rId11" Type="http://schemas.openxmlformats.org/officeDocument/2006/relationships/image" Target="../media/image13.JPG"/><Relationship Id="rId5" Type="http://schemas.openxmlformats.org/officeDocument/2006/relationships/image" Target="../media/image7.JPG"/><Relationship Id="rId10" Type="http://schemas.openxmlformats.org/officeDocument/2006/relationships/image" Target="../media/image12.JPG"/><Relationship Id="rId4" Type="http://schemas.openxmlformats.org/officeDocument/2006/relationships/image" Target="../media/image6.JPG"/><Relationship Id="rId9" Type="http://schemas.openxmlformats.org/officeDocument/2006/relationships/image" Target="../media/image11.JPG"/><Relationship Id="rId14"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0" y="1732567"/>
            <a:ext cx="9144000" cy="2883695"/>
          </a:xfrm>
          <a:prstGeom prst="rect">
            <a:avLst/>
          </a:prstGeom>
          <a:noFill/>
          <a:ln>
            <a:noFill/>
          </a:ln>
        </p:spPr>
        <p:txBody>
          <a:bodyPr spcFirstLastPara="1" wrap="square" lIns="91425" tIns="45700" rIns="91425" bIns="45700" anchor="ctr" anchorCtr="0">
            <a:noAutofit/>
          </a:bodyPr>
          <a:lstStyle/>
          <a:p>
            <a:pPr>
              <a:buSzPts val="4400"/>
            </a:pPr>
            <a:r>
              <a:rPr lang="en-CA" sz="3200" b="1" i="0" u="none" dirty="0"/>
              <a:t>Final Project</a:t>
            </a:r>
            <a:br>
              <a:rPr lang="en-CA" sz="2000" b="0" i="0" u="none" dirty="0"/>
            </a:br>
            <a:r>
              <a:rPr lang="en-US" sz="3200" b="0" i="0" u="none" dirty="0"/>
              <a:t>Ontario College of Art and Design University</a:t>
            </a:r>
            <a:br>
              <a:rPr lang="en-US" sz="3200" b="0" i="0" u="none" dirty="0"/>
            </a:br>
            <a:r>
              <a:rPr lang="en-US" sz="3200" b="0" i="0" u="none" dirty="0"/>
              <a:t>CSDM-N151</a:t>
            </a:r>
            <a:br>
              <a:rPr lang="en-US" sz="3200" b="0" i="0" u="none" dirty="0"/>
            </a:br>
            <a:r>
              <a:rPr lang="en-CA" sz="3200" b="0" i="0" u="none" dirty="0"/>
              <a:t>Introduction to User Interface (UI) and User Experience (UX) Design</a:t>
            </a:r>
            <a:endParaRPr sz="3200" dirty="0"/>
          </a:p>
        </p:txBody>
      </p:sp>
      <p:sp>
        <p:nvSpPr>
          <p:cNvPr id="39" name="Google Shape;39;p6"/>
          <p:cNvSpPr txBox="1">
            <a:spLocks noGrp="1"/>
          </p:cNvSpPr>
          <p:nvPr>
            <p:ph type="body" idx="1"/>
          </p:nvPr>
        </p:nvSpPr>
        <p:spPr>
          <a:xfrm>
            <a:off x="1519614" y="219753"/>
            <a:ext cx="5775850" cy="1437264"/>
          </a:xfrm>
          <a:prstGeom prst="rect">
            <a:avLst/>
          </a:prstGeom>
          <a:noFill/>
          <a:ln>
            <a:solidFill>
              <a:schemeClr val="tx1"/>
            </a:solidFill>
          </a:ln>
        </p:spPr>
        <p:txBody>
          <a:bodyPr spcFirstLastPara="1" wrap="square" lIns="91425" tIns="45700" rIns="91425" bIns="45700" anchor="t" anchorCtr="0">
            <a:noAutofit/>
          </a:bodyPr>
          <a:lstStyle/>
          <a:p>
            <a:pPr marL="0" lvl="0" indent="0" algn="ctr" rtl="0">
              <a:spcBef>
                <a:spcPts val="0"/>
              </a:spcBef>
              <a:spcAft>
                <a:spcPts val="0"/>
              </a:spcAft>
              <a:buClr>
                <a:schemeClr val="dk1"/>
              </a:buClr>
              <a:buSzPts val="3200"/>
              <a:buNone/>
            </a:pPr>
            <a:r>
              <a:rPr lang="en-US" sz="3600" b="1" i="0" u="none" dirty="0"/>
              <a:t>The Walk to Shop App</a:t>
            </a:r>
            <a:endParaRPr sz="3600" b="1" dirty="0"/>
          </a:p>
          <a:p>
            <a:pPr marL="0" lvl="0" indent="0" algn="ctr" rtl="0">
              <a:spcBef>
                <a:spcPts val="640"/>
              </a:spcBef>
              <a:spcAft>
                <a:spcPts val="0"/>
              </a:spcAft>
              <a:buClr>
                <a:schemeClr val="dk1"/>
              </a:buClr>
              <a:buSzPts val="3200"/>
              <a:buNone/>
            </a:pPr>
            <a:r>
              <a:rPr lang="en-US" sz="3600" b="0" i="0" u="none" dirty="0"/>
              <a:t>Ken Pink</a:t>
            </a:r>
          </a:p>
        </p:txBody>
      </p:sp>
      <p:sp>
        <p:nvSpPr>
          <p:cNvPr id="2" name="TextBox 1">
            <a:extLst>
              <a:ext uri="{FF2B5EF4-FFF2-40B4-BE49-F238E27FC236}">
                <a16:creationId xmlns:a16="http://schemas.microsoft.com/office/drawing/2014/main" id="{5393BA36-64C0-2AD3-CD41-8F02DDB08614}"/>
              </a:ext>
            </a:extLst>
          </p:cNvPr>
          <p:cNvSpPr txBox="1"/>
          <p:nvPr/>
        </p:nvSpPr>
        <p:spPr>
          <a:xfrm>
            <a:off x="7105134" y="4689389"/>
            <a:ext cx="1841157" cy="307777"/>
          </a:xfrm>
          <a:prstGeom prst="rect">
            <a:avLst/>
          </a:prstGeom>
          <a:noFill/>
        </p:spPr>
        <p:txBody>
          <a:bodyPr wrap="square" rtlCol="0">
            <a:spAutoFit/>
          </a:bodyPr>
          <a:lstStyle/>
          <a:p>
            <a:r>
              <a:rPr lang="en-US" dirty="0"/>
              <a:t>May 18, 2023</a:t>
            </a:r>
            <a:endParaRPr lang="en-CA" dirty="0"/>
          </a:p>
        </p:txBody>
      </p:sp>
    </p:spTree>
    <p:extLst>
      <p:ext uri="{BB962C8B-B14F-4D97-AF65-F5344CB8AC3E}">
        <p14:creationId xmlns:p14="http://schemas.microsoft.com/office/powerpoint/2010/main" val="9703118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1"/>
          <p:cNvSpPr txBox="1">
            <a:spLocks noGrp="1"/>
          </p:cNvSpPr>
          <p:nvPr>
            <p:ph type="title"/>
          </p:nvPr>
        </p:nvSpPr>
        <p:spPr>
          <a:xfrm>
            <a:off x="0" y="6746"/>
            <a:ext cx="8966200" cy="60047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US" b="0" i="0" u="none" dirty="0">
                <a:solidFill>
                  <a:srgbClr val="FF00FF"/>
                </a:solidFill>
                <a:latin typeface="Comic Sans MS" panose="030F0702030302020204" pitchFamily="66" charset="0"/>
              </a:rPr>
              <a:t>User Experience Map</a:t>
            </a:r>
            <a:r>
              <a:rPr lang="en-US" dirty="0">
                <a:solidFill>
                  <a:srgbClr val="FF00FF"/>
                </a:solidFill>
                <a:latin typeface="Comic Sans MS" panose="030F0702030302020204" pitchFamily="66" charset="0"/>
              </a:rPr>
              <a:t>ping Process</a:t>
            </a:r>
            <a:endParaRPr dirty="0">
              <a:solidFill>
                <a:srgbClr val="FF00FF"/>
              </a:solidFill>
              <a:latin typeface="Comic Sans MS" panose="030F0702030302020204" pitchFamily="66" charset="0"/>
            </a:endParaRPr>
          </a:p>
        </p:txBody>
      </p:sp>
      <p:sp>
        <p:nvSpPr>
          <p:cNvPr id="117" name="TextBox 116">
            <a:extLst>
              <a:ext uri="{FF2B5EF4-FFF2-40B4-BE49-F238E27FC236}">
                <a16:creationId xmlns:a16="http://schemas.microsoft.com/office/drawing/2014/main" id="{6A5360BF-14C5-CEF4-0B82-84E25A2226CA}"/>
              </a:ext>
            </a:extLst>
          </p:cNvPr>
          <p:cNvSpPr txBox="1"/>
          <p:nvPr/>
        </p:nvSpPr>
        <p:spPr>
          <a:xfrm>
            <a:off x="395008" y="2838450"/>
            <a:ext cx="3141383" cy="738664"/>
          </a:xfrm>
          <a:prstGeom prst="rect">
            <a:avLst/>
          </a:prstGeom>
          <a:noFill/>
        </p:spPr>
        <p:txBody>
          <a:bodyPr wrap="square">
            <a:spAutoFit/>
          </a:bodyPr>
          <a:lstStyle/>
          <a:p>
            <a:pPr marL="342900" indent="-342900">
              <a:buFont typeface="+mj-lt"/>
              <a:buAutoNum type="arabicPeriod" startAt="5"/>
            </a:pPr>
            <a:r>
              <a:rPr lang="en-CA" sz="1400" dirty="0">
                <a:effectLst/>
                <a:latin typeface="Comic Sans MS" panose="030F0702030302020204" pitchFamily="66" charset="0"/>
                <a:ea typeface="Calibri" panose="020F0502020204030204" pitchFamily="34" charset="0"/>
                <a:cs typeface="Times New Roman" panose="02020603050405020304" pitchFamily="18" charset="0"/>
              </a:rPr>
              <a:t>After getting feedback I turned this into a high-fidelity user experience map.</a:t>
            </a:r>
            <a:endParaRPr lang="en-CA" dirty="0">
              <a:latin typeface="Comic Sans MS" panose="030F0702030302020204" pitchFamily="66" charset="0"/>
            </a:endParaRPr>
          </a:p>
        </p:txBody>
      </p:sp>
      <p:sp>
        <p:nvSpPr>
          <p:cNvPr id="118" name="TextBox 117">
            <a:extLst>
              <a:ext uri="{FF2B5EF4-FFF2-40B4-BE49-F238E27FC236}">
                <a16:creationId xmlns:a16="http://schemas.microsoft.com/office/drawing/2014/main" id="{C7883812-4227-3D47-FB6E-81C570403121}"/>
              </a:ext>
            </a:extLst>
          </p:cNvPr>
          <p:cNvSpPr txBox="1"/>
          <p:nvPr/>
        </p:nvSpPr>
        <p:spPr>
          <a:xfrm>
            <a:off x="395008" y="1431568"/>
            <a:ext cx="3719792" cy="1077218"/>
          </a:xfrm>
          <a:prstGeom prst="rect">
            <a:avLst/>
          </a:prstGeom>
          <a:noFill/>
        </p:spPr>
        <p:txBody>
          <a:bodyPr wrap="square" rtlCol="0">
            <a:spAutoFit/>
          </a:bodyPr>
          <a:lstStyle/>
          <a:p>
            <a:pPr marL="342900" indent="-342900">
              <a:spcAft>
                <a:spcPts val="800"/>
              </a:spcAft>
              <a:buFont typeface="+mj-lt"/>
              <a:buAutoNum type="arabicPeriod" startAt="4"/>
            </a:pPr>
            <a:r>
              <a:rPr lang="en-US" sz="1600" kern="100" dirty="0">
                <a:effectLst/>
                <a:latin typeface="Comic Sans MS" panose="030F0702030302020204" pitchFamily="66" charset="0"/>
                <a:ea typeface="Calibri" panose="020F0502020204030204" pitchFamily="34" charset="0"/>
                <a:cs typeface="Times New Roman" panose="02020603050405020304" pitchFamily="18" charset="0"/>
              </a:rPr>
              <a:t>I then turned them into a </a:t>
            </a:r>
            <a:r>
              <a:rPr lang="en-US" sz="1600" kern="100" dirty="0">
                <a:effectLst/>
                <a:latin typeface="Comic Sans MS" panose="030F0702030302020204" pitchFamily="66" charset="0"/>
                <a:ea typeface="Calibri" panose="020F0502020204030204" pitchFamily="34" charset="0"/>
                <a:cs typeface="Times New Roman" panose="02020603050405020304" pitchFamily="18" charset="0"/>
                <a:hlinkClick r:id="rId3"/>
              </a:rPr>
              <a:t>low-fidelity </a:t>
            </a:r>
            <a:r>
              <a:rPr lang="en-US" sz="1600" kern="100" dirty="0">
                <a:latin typeface="Comic Sans MS" panose="030F0702030302020204" pitchFamily="66" charset="0"/>
                <a:ea typeface="Calibri" panose="020F0502020204030204" pitchFamily="34" charset="0"/>
                <a:cs typeface="Times New Roman" panose="02020603050405020304" pitchFamily="18" charset="0"/>
                <a:hlinkClick r:id="rId3"/>
              </a:rPr>
              <a:t>prototype</a:t>
            </a:r>
            <a:r>
              <a:rPr lang="en-US" sz="1600" kern="100" dirty="0">
                <a:effectLst/>
                <a:latin typeface="Comic Sans MS" panose="030F0702030302020204" pitchFamily="66" charset="0"/>
                <a:ea typeface="Calibri" panose="020F0502020204030204" pitchFamily="34" charset="0"/>
                <a:cs typeface="Times New Roman" panose="02020603050405020304" pitchFamily="18" charset="0"/>
              </a:rPr>
              <a:t> using Marvel POP and presented it to my user testing group for feedback.</a:t>
            </a:r>
            <a:endParaRPr lang="en-CA" sz="1600" kern="100" dirty="0">
              <a:effectLst/>
              <a:latin typeface="Comic Sans MS" panose="030F0702030302020204" pitchFamily="66" charset="0"/>
              <a:ea typeface="Calibri" panose="020F0502020204030204" pitchFamily="34" charset="0"/>
              <a:cs typeface="Times New Roman" panose="02020603050405020304" pitchFamily="18" charset="0"/>
            </a:endParaRPr>
          </a:p>
        </p:txBody>
      </p:sp>
      <p:pic>
        <p:nvPicPr>
          <p:cNvPr id="119" name="Picture 118">
            <a:extLst>
              <a:ext uri="{FF2B5EF4-FFF2-40B4-BE49-F238E27FC236}">
                <a16:creationId xmlns:a16="http://schemas.microsoft.com/office/drawing/2014/main" id="{7EFF2CC0-8930-2194-6C90-B1A3E448933E}"/>
              </a:ext>
            </a:extLst>
          </p:cNvPr>
          <p:cNvPicPr>
            <a:picLocks noChangeAspect="1"/>
          </p:cNvPicPr>
          <p:nvPr/>
        </p:nvPicPr>
        <p:blipFill>
          <a:blip r:embed="rId4"/>
          <a:srcRect/>
          <a:stretch/>
        </p:blipFill>
        <p:spPr>
          <a:xfrm>
            <a:off x="4114800" y="1204298"/>
            <a:ext cx="4205485" cy="3130110"/>
          </a:xfrm>
          <a:prstGeom prst="rect">
            <a:avLst/>
          </a:prstGeom>
          <a:ln>
            <a:solidFill>
              <a:schemeClr val="tx1"/>
            </a:solidFill>
          </a:ln>
        </p:spPr>
      </p:pic>
    </p:spTree>
    <p:extLst>
      <p:ext uri="{BB962C8B-B14F-4D97-AF65-F5344CB8AC3E}">
        <p14:creationId xmlns:p14="http://schemas.microsoft.com/office/powerpoint/2010/main" val="39985987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3"/>
          <p:cNvSpPr txBox="1">
            <a:spLocks noGrp="1"/>
          </p:cNvSpPr>
          <p:nvPr>
            <p:ph type="title"/>
          </p:nvPr>
        </p:nvSpPr>
        <p:spPr>
          <a:xfrm>
            <a:off x="0" y="98670"/>
            <a:ext cx="7637542" cy="65405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US" dirty="0">
                <a:solidFill>
                  <a:srgbClr val="FF00FF"/>
                </a:solidFill>
                <a:latin typeface="Comic Sans MS" panose="030F0702030302020204" pitchFamily="66" charset="0"/>
              </a:rPr>
              <a:t>Most Important</a:t>
            </a:r>
            <a:r>
              <a:rPr lang="en-US" b="0" i="0" u="none" dirty="0">
                <a:solidFill>
                  <a:srgbClr val="FF00FF"/>
                </a:solidFill>
                <a:latin typeface="Comic Sans MS" panose="030F0702030302020204" pitchFamily="66" charset="0"/>
              </a:rPr>
              <a:t> Workflow</a:t>
            </a:r>
            <a:endParaRPr dirty="0">
              <a:solidFill>
                <a:srgbClr val="FF00FF"/>
              </a:solidFill>
              <a:latin typeface="Comic Sans MS" panose="030F0702030302020204" pitchFamily="66" charset="0"/>
            </a:endParaRPr>
          </a:p>
        </p:txBody>
      </p:sp>
      <p:sp>
        <p:nvSpPr>
          <p:cNvPr id="81" name="Google Shape;81;p13"/>
          <p:cNvSpPr txBox="1">
            <a:spLocks noGrp="1"/>
          </p:cNvSpPr>
          <p:nvPr>
            <p:ph type="body" idx="1"/>
          </p:nvPr>
        </p:nvSpPr>
        <p:spPr>
          <a:xfrm>
            <a:off x="445247" y="976090"/>
            <a:ext cx="4613556" cy="3784225"/>
          </a:xfrm>
          <a:prstGeom prst="rect">
            <a:avLst/>
          </a:prstGeom>
          <a:noFill/>
          <a:ln>
            <a:noFill/>
          </a:ln>
        </p:spPr>
        <p:txBody>
          <a:bodyPr spcFirstLastPara="1" wrap="square" lIns="91425" tIns="45700" rIns="91425" bIns="45700" anchor="t" anchorCtr="0">
            <a:noAutofit/>
          </a:bodyPr>
          <a:lstStyle/>
          <a:p>
            <a:pPr>
              <a:spcAft>
                <a:spcPts val="800"/>
              </a:spcAft>
            </a:pPr>
            <a:r>
              <a:rPr lang="en-US" sz="1600" kern="100" dirty="0">
                <a:effectLst/>
                <a:latin typeface="Comic Sans MS" panose="030F0702030302020204" pitchFamily="66" charset="0"/>
                <a:ea typeface="Calibri" panose="020F0502020204030204" pitchFamily="34" charset="0"/>
                <a:cs typeface="Times New Roman" panose="02020603050405020304" pitchFamily="18" charset="0"/>
              </a:rPr>
              <a:t>The most important flow in the app is the search results presented to users after they have searched for a type of seller.</a:t>
            </a:r>
            <a:endParaRPr lang="en-CA" sz="1600" kern="100" dirty="0">
              <a:effectLst/>
              <a:latin typeface="Comic Sans MS" panose="030F0702030302020204" pitchFamily="66" charset="0"/>
              <a:ea typeface="Calibri" panose="020F0502020204030204" pitchFamily="34" charset="0"/>
              <a:cs typeface="Times New Roman" panose="02020603050405020304" pitchFamily="18" charset="0"/>
            </a:endParaRPr>
          </a:p>
          <a:p>
            <a:pPr>
              <a:spcAft>
                <a:spcPts val="800"/>
              </a:spcAft>
            </a:pPr>
            <a:r>
              <a:rPr lang="en-US" sz="1600" kern="100" dirty="0">
                <a:latin typeface="Comic Sans MS" panose="030F0702030302020204" pitchFamily="66" charset="0"/>
                <a:ea typeface="Calibri" panose="020F0502020204030204" pitchFamily="34" charset="0"/>
                <a:cs typeface="Times New Roman" panose="02020603050405020304" pitchFamily="18" charset="0"/>
              </a:rPr>
              <a:t>The search displays </a:t>
            </a:r>
            <a:r>
              <a:rPr lang="en-US" sz="1600" kern="100" dirty="0">
                <a:effectLst/>
                <a:latin typeface="Comic Sans MS" panose="030F0702030302020204" pitchFamily="66" charset="0"/>
                <a:ea typeface="Calibri" panose="020F0502020204030204" pitchFamily="34" charset="0"/>
                <a:cs typeface="Times New Roman" panose="02020603050405020304" pitchFamily="18" charset="0"/>
              </a:rPr>
              <a:t>locations of sellers and nearby carless routes.</a:t>
            </a:r>
            <a:endParaRPr lang="en-CA" sz="1600" kern="100" dirty="0">
              <a:effectLst/>
              <a:latin typeface="Comic Sans MS" panose="030F0702030302020204" pitchFamily="66" charset="0"/>
              <a:ea typeface="Calibri" panose="020F0502020204030204" pitchFamily="34" charset="0"/>
              <a:cs typeface="Times New Roman" panose="02020603050405020304" pitchFamily="18" charset="0"/>
            </a:endParaRPr>
          </a:p>
          <a:p>
            <a:pPr>
              <a:spcAft>
                <a:spcPts val="800"/>
              </a:spcAft>
            </a:pPr>
            <a:r>
              <a:rPr lang="en-US" sz="1600" kern="100" dirty="0">
                <a:effectLst/>
                <a:latin typeface="Comic Sans MS" panose="030F0702030302020204" pitchFamily="66" charset="0"/>
                <a:ea typeface="Calibri" panose="020F0502020204030204" pitchFamily="34" charset="0"/>
                <a:cs typeface="Times New Roman" panose="02020603050405020304" pitchFamily="18" charset="0"/>
              </a:rPr>
              <a:t>Users can then pan/slide between and zoom in on the sellers to see the routes that are close by.</a:t>
            </a:r>
            <a:endParaRPr lang="en-CA" sz="1600" kern="100" dirty="0">
              <a:effectLst/>
              <a:latin typeface="Comic Sans MS" panose="030F0702030302020204" pitchFamily="66" charset="0"/>
              <a:ea typeface="Calibri" panose="020F0502020204030204" pitchFamily="34" charset="0"/>
              <a:cs typeface="Times New Roman" panose="02020603050405020304" pitchFamily="18" charset="0"/>
            </a:endParaRPr>
          </a:p>
          <a:p>
            <a:pPr>
              <a:spcAft>
                <a:spcPts val="800"/>
              </a:spcAft>
            </a:pPr>
            <a:r>
              <a:rPr lang="en-US" sz="1600" kern="100" dirty="0">
                <a:effectLst/>
                <a:latin typeface="Comic Sans MS" panose="030F0702030302020204" pitchFamily="66" charset="0"/>
                <a:ea typeface="Calibri" panose="020F0502020204030204" pitchFamily="34" charset="0"/>
                <a:cs typeface="Times New Roman" panose="02020603050405020304" pitchFamily="18" charset="0"/>
              </a:rPr>
              <a:t>Users can also click on the sellers and the routes to get more information about each.</a:t>
            </a:r>
            <a:endParaRPr lang="en-CA" sz="1600" kern="100" dirty="0">
              <a:effectLst/>
              <a:latin typeface="Comic Sans MS" panose="030F0702030302020204" pitchFamily="66"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0ACF9E9B-A63D-527F-0E7D-1B351ACF8CBD}"/>
              </a:ext>
            </a:extLst>
          </p:cNvPr>
          <p:cNvPicPr>
            <a:picLocks noChangeAspect="1"/>
          </p:cNvPicPr>
          <p:nvPr/>
        </p:nvPicPr>
        <p:blipFill>
          <a:blip r:embed="rId3"/>
          <a:stretch>
            <a:fillRect/>
          </a:stretch>
        </p:blipFill>
        <p:spPr>
          <a:xfrm>
            <a:off x="5392040" y="1133720"/>
            <a:ext cx="1923469" cy="325493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
        <p:cNvGrpSpPr/>
        <p:nvPr/>
      </p:nvGrpSpPr>
      <p:grpSpPr>
        <a:xfrm>
          <a:off x="0" y="0"/>
          <a:ext cx="0" cy="0"/>
          <a:chOff x="0" y="0"/>
          <a:chExt cx="0" cy="0"/>
        </a:xfrm>
      </p:grpSpPr>
      <p:pic>
        <p:nvPicPr>
          <p:cNvPr id="26" name="Picture 25">
            <a:extLst>
              <a:ext uri="{FF2B5EF4-FFF2-40B4-BE49-F238E27FC236}">
                <a16:creationId xmlns:a16="http://schemas.microsoft.com/office/drawing/2014/main" id="{3A44F9ED-2249-FC9E-B196-863076ED22E3}"/>
              </a:ext>
            </a:extLst>
          </p:cNvPr>
          <p:cNvPicPr>
            <a:picLocks noChangeAspect="1"/>
          </p:cNvPicPr>
          <p:nvPr/>
        </p:nvPicPr>
        <p:blipFill>
          <a:blip r:embed="rId3"/>
          <a:stretch>
            <a:fillRect/>
          </a:stretch>
        </p:blipFill>
        <p:spPr>
          <a:xfrm>
            <a:off x="0" y="2007"/>
            <a:ext cx="9144000" cy="513948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
        <p:cNvGrpSpPr/>
        <p:nvPr/>
      </p:nvGrpSpPr>
      <p:grpSpPr>
        <a:xfrm>
          <a:off x="0" y="0"/>
          <a:ext cx="0" cy="0"/>
          <a:chOff x="0" y="0"/>
          <a:chExt cx="0" cy="0"/>
        </a:xfrm>
      </p:grpSpPr>
      <p:pic>
        <p:nvPicPr>
          <p:cNvPr id="3" name="Picture 2">
            <a:extLst>
              <a:ext uri="{FF2B5EF4-FFF2-40B4-BE49-F238E27FC236}">
                <a16:creationId xmlns:a16="http://schemas.microsoft.com/office/drawing/2014/main" id="{4AFADBF8-DF90-BE83-C6F5-6DBDF9A4761C}"/>
              </a:ext>
            </a:extLst>
          </p:cNvPr>
          <p:cNvPicPr>
            <a:picLocks noChangeAspect="1"/>
          </p:cNvPicPr>
          <p:nvPr/>
        </p:nvPicPr>
        <p:blipFill>
          <a:blip r:embed="rId3"/>
          <a:srcRect/>
          <a:stretch/>
        </p:blipFill>
        <p:spPr>
          <a:xfrm>
            <a:off x="7138" y="2007"/>
            <a:ext cx="9129723" cy="5139485"/>
          </a:xfrm>
          <a:prstGeom prst="rect">
            <a:avLst/>
          </a:prstGeom>
        </p:spPr>
      </p:pic>
    </p:spTree>
    <p:extLst>
      <p:ext uri="{BB962C8B-B14F-4D97-AF65-F5344CB8AC3E}">
        <p14:creationId xmlns:p14="http://schemas.microsoft.com/office/powerpoint/2010/main" val="34262139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
        <p:cNvGrpSpPr/>
        <p:nvPr/>
      </p:nvGrpSpPr>
      <p:grpSpPr>
        <a:xfrm>
          <a:off x="0" y="0"/>
          <a:ext cx="0" cy="0"/>
          <a:chOff x="0" y="0"/>
          <a:chExt cx="0" cy="0"/>
        </a:xfrm>
      </p:grpSpPr>
      <p:sp>
        <p:nvSpPr>
          <p:cNvPr id="2" name="Google Shape;92;p15">
            <a:extLst>
              <a:ext uri="{FF2B5EF4-FFF2-40B4-BE49-F238E27FC236}">
                <a16:creationId xmlns:a16="http://schemas.microsoft.com/office/drawing/2014/main" id="{22CC69E2-C44E-0FAD-871D-BF989DF2FA14}"/>
              </a:ext>
            </a:extLst>
          </p:cNvPr>
          <p:cNvSpPr txBox="1">
            <a:spLocks/>
          </p:cNvSpPr>
          <p:nvPr/>
        </p:nvSpPr>
        <p:spPr>
          <a:xfrm>
            <a:off x="8268" y="0"/>
            <a:ext cx="4455781" cy="64135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400"/>
            </a:pPr>
            <a:r>
              <a:rPr lang="en-US" dirty="0">
                <a:solidFill>
                  <a:srgbClr val="FF00FF"/>
                </a:solidFill>
                <a:latin typeface="Comic Sans MS" panose="030F0702030302020204" pitchFamily="66" charset="0"/>
              </a:rPr>
              <a:t>Wireframe Map</a:t>
            </a:r>
          </a:p>
        </p:txBody>
      </p:sp>
      <p:pic>
        <p:nvPicPr>
          <p:cNvPr id="4" name="Picture 3">
            <a:extLst>
              <a:ext uri="{FF2B5EF4-FFF2-40B4-BE49-F238E27FC236}">
                <a16:creationId xmlns:a16="http://schemas.microsoft.com/office/drawing/2014/main" id="{0479C4FE-1CFA-73B2-C09E-E3D3FD4C9C98}"/>
              </a:ext>
            </a:extLst>
          </p:cNvPr>
          <p:cNvPicPr>
            <a:picLocks noChangeAspect="1"/>
          </p:cNvPicPr>
          <p:nvPr/>
        </p:nvPicPr>
        <p:blipFill>
          <a:blip r:embed="rId3"/>
          <a:stretch>
            <a:fillRect/>
          </a:stretch>
        </p:blipFill>
        <p:spPr>
          <a:xfrm>
            <a:off x="1352741" y="890680"/>
            <a:ext cx="1066410" cy="2011386"/>
          </a:xfrm>
          <a:prstGeom prst="rect">
            <a:avLst/>
          </a:prstGeom>
        </p:spPr>
      </p:pic>
      <p:pic>
        <p:nvPicPr>
          <p:cNvPr id="6" name="Picture 5">
            <a:extLst>
              <a:ext uri="{FF2B5EF4-FFF2-40B4-BE49-F238E27FC236}">
                <a16:creationId xmlns:a16="http://schemas.microsoft.com/office/drawing/2014/main" id="{DFFED021-857F-E7C4-31C6-7F7687ADF9DA}"/>
              </a:ext>
            </a:extLst>
          </p:cNvPr>
          <p:cNvPicPr>
            <a:picLocks noChangeAspect="1"/>
          </p:cNvPicPr>
          <p:nvPr/>
        </p:nvPicPr>
        <p:blipFill>
          <a:blip r:embed="rId4"/>
          <a:stretch>
            <a:fillRect/>
          </a:stretch>
        </p:blipFill>
        <p:spPr>
          <a:xfrm>
            <a:off x="2600819" y="890680"/>
            <a:ext cx="997949" cy="2011386"/>
          </a:xfrm>
          <a:prstGeom prst="rect">
            <a:avLst/>
          </a:prstGeom>
        </p:spPr>
      </p:pic>
      <p:pic>
        <p:nvPicPr>
          <p:cNvPr id="8" name="Picture 7">
            <a:extLst>
              <a:ext uri="{FF2B5EF4-FFF2-40B4-BE49-F238E27FC236}">
                <a16:creationId xmlns:a16="http://schemas.microsoft.com/office/drawing/2014/main" id="{687E8D80-08F3-AFD2-BF12-255D82E38D05}"/>
              </a:ext>
            </a:extLst>
          </p:cNvPr>
          <p:cNvPicPr>
            <a:picLocks noChangeAspect="1"/>
          </p:cNvPicPr>
          <p:nvPr/>
        </p:nvPicPr>
        <p:blipFill>
          <a:blip r:embed="rId5"/>
          <a:stretch>
            <a:fillRect/>
          </a:stretch>
        </p:blipFill>
        <p:spPr>
          <a:xfrm>
            <a:off x="3782174" y="890680"/>
            <a:ext cx="1024549" cy="2011386"/>
          </a:xfrm>
          <a:prstGeom prst="rect">
            <a:avLst/>
          </a:prstGeom>
        </p:spPr>
      </p:pic>
      <p:pic>
        <p:nvPicPr>
          <p:cNvPr id="10" name="Picture 9">
            <a:extLst>
              <a:ext uri="{FF2B5EF4-FFF2-40B4-BE49-F238E27FC236}">
                <a16:creationId xmlns:a16="http://schemas.microsoft.com/office/drawing/2014/main" id="{FEEC46EC-7800-1CF8-D8C5-8C64137B0759}"/>
              </a:ext>
            </a:extLst>
          </p:cNvPr>
          <p:cNvPicPr>
            <a:picLocks noChangeAspect="1"/>
          </p:cNvPicPr>
          <p:nvPr/>
        </p:nvPicPr>
        <p:blipFill>
          <a:blip r:embed="rId6"/>
          <a:stretch>
            <a:fillRect/>
          </a:stretch>
        </p:blipFill>
        <p:spPr>
          <a:xfrm>
            <a:off x="4990129" y="890682"/>
            <a:ext cx="1027991" cy="2011384"/>
          </a:xfrm>
          <a:prstGeom prst="rect">
            <a:avLst/>
          </a:prstGeom>
        </p:spPr>
      </p:pic>
      <p:pic>
        <p:nvPicPr>
          <p:cNvPr id="12" name="Picture 11">
            <a:extLst>
              <a:ext uri="{FF2B5EF4-FFF2-40B4-BE49-F238E27FC236}">
                <a16:creationId xmlns:a16="http://schemas.microsoft.com/office/drawing/2014/main" id="{90DCBFA7-2936-7CD6-5255-A986FF3433B8}"/>
              </a:ext>
            </a:extLst>
          </p:cNvPr>
          <p:cNvPicPr>
            <a:picLocks noChangeAspect="1"/>
          </p:cNvPicPr>
          <p:nvPr/>
        </p:nvPicPr>
        <p:blipFill>
          <a:blip r:embed="rId7"/>
          <a:stretch>
            <a:fillRect/>
          </a:stretch>
        </p:blipFill>
        <p:spPr>
          <a:xfrm>
            <a:off x="6185200" y="857250"/>
            <a:ext cx="997948" cy="2046232"/>
          </a:xfrm>
          <a:prstGeom prst="rect">
            <a:avLst/>
          </a:prstGeom>
        </p:spPr>
      </p:pic>
      <p:pic>
        <p:nvPicPr>
          <p:cNvPr id="14" name="Picture 13">
            <a:extLst>
              <a:ext uri="{FF2B5EF4-FFF2-40B4-BE49-F238E27FC236}">
                <a16:creationId xmlns:a16="http://schemas.microsoft.com/office/drawing/2014/main" id="{F2577DEC-47A5-449D-A67D-0E75AF2DB9E0}"/>
              </a:ext>
            </a:extLst>
          </p:cNvPr>
          <p:cNvPicPr>
            <a:picLocks noChangeAspect="1"/>
          </p:cNvPicPr>
          <p:nvPr/>
        </p:nvPicPr>
        <p:blipFill>
          <a:blip r:embed="rId8"/>
          <a:stretch>
            <a:fillRect/>
          </a:stretch>
        </p:blipFill>
        <p:spPr>
          <a:xfrm>
            <a:off x="1927387" y="3021453"/>
            <a:ext cx="1003539" cy="2011385"/>
          </a:xfrm>
          <a:prstGeom prst="rect">
            <a:avLst/>
          </a:prstGeom>
        </p:spPr>
      </p:pic>
      <p:pic>
        <p:nvPicPr>
          <p:cNvPr id="16" name="Picture 15">
            <a:extLst>
              <a:ext uri="{FF2B5EF4-FFF2-40B4-BE49-F238E27FC236}">
                <a16:creationId xmlns:a16="http://schemas.microsoft.com/office/drawing/2014/main" id="{E9239766-E403-F1EA-E11B-0E896293B987}"/>
              </a:ext>
            </a:extLst>
          </p:cNvPr>
          <p:cNvPicPr>
            <a:picLocks noChangeAspect="1"/>
          </p:cNvPicPr>
          <p:nvPr/>
        </p:nvPicPr>
        <p:blipFill>
          <a:blip r:embed="rId9"/>
          <a:stretch>
            <a:fillRect/>
          </a:stretch>
        </p:blipFill>
        <p:spPr>
          <a:xfrm>
            <a:off x="3112594" y="3021416"/>
            <a:ext cx="1005693" cy="2011385"/>
          </a:xfrm>
          <a:prstGeom prst="rect">
            <a:avLst/>
          </a:prstGeom>
        </p:spPr>
      </p:pic>
      <p:pic>
        <p:nvPicPr>
          <p:cNvPr id="18" name="Picture 17">
            <a:extLst>
              <a:ext uri="{FF2B5EF4-FFF2-40B4-BE49-F238E27FC236}">
                <a16:creationId xmlns:a16="http://schemas.microsoft.com/office/drawing/2014/main" id="{B918401E-68BE-0DFE-D51D-55E842109F8A}"/>
              </a:ext>
            </a:extLst>
          </p:cNvPr>
          <p:cNvPicPr>
            <a:picLocks noChangeAspect="1"/>
          </p:cNvPicPr>
          <p:nvPr/>
        </p:nvPicPr>
        <p:blipFill>
          <a:blip r:embed="rId10"/>
          <a:stretch>
            <a:fillRect/>
          </a:stretch>
        </p:blipFill>
        <p:spPr>
          <a:xfrm>
            <a:off x="4251917" y="3021416"/>
            <a:ext cx="1099558" cy="2011385"/>
          </a:xfrm>
          <a:prstGeom prst="rect">
            <a:avLst/>
          </a:prstGeom>
        </p:spPr>
      </p:pic>
      <p:pic>
        <p:nvPicPr>
          <p:cNvPr id="20" name="Picture 19">
            <a:extLst>
              <a:ext uri="{FF2B5EF4-FFF2-40B4-BE49-F238E27FC236}">
                <a16:creationId xmlns:a16="http://schemas.microsoft.com/office/drawing/2014/main" id="{49482044-0FE8-7CDB-02B1-41585F580D5F}"/>
              </a:ext>
            </a:extLst>
          </p:cNvPr>
          <p:cNvPicPr>
            <a:picLocks noChangeAspect="1"/>
          </p:cNvPicPr>
          <p:nvPr/>
        </p:nvPicPr>
        <p:blipFill>
          <a:blip r:embed="rId11"/>
          <a:stretch>
            <a:fillRect/>
          </a:stretch>
        </p:blipFill>
        <p:spPr>
          <a:xfrm>
            <a:off x="5474384" y="3021416"/>
            <a:ext cx="1002410" cy="2011385"/>
          </a:xfrm>
          <a:prstGeom prst="rect">
            <a:avLst/>
          </a:prstGeom>
        </p:spPr>
      </p:pic>
    </p:spTree>
    <p:extLst>
      <p:ext uri="{BB962C8B-B14F-4D97-AF65-F5344CB8AC3E}">
        <p14:creationId xmlns:p14="http://schemas.microsoft.com/office/powerpoint/2010/main" val="708824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
        <p:cNvGrpSpPr/>
        <p:nvPr/>
      </p:nvGrpSpPr>
      <p:grpSpPr>
        <a:xfrm>
          <a:off x="0" y="0"/>
          <a:ext cx="0" cy="0"/>
          <a:chOff x="0" y="0"/>
          <a:chExt cx="0" cy="0"/>
        </a:xfrm>
      </p:grpSpPr>
      <p:pic>
        <p:nvPicPr>
          <p:cNvPr id="3" name="Picture 2">
            <a:extLst>
              <a:ext uri="{FF2B5EF4-FFF2-40B4-BE49-F238E27FC236}">
                <a16:creationId xmlns:a16="http://schemas.microsoft.com/office/drawing/2014/main" id="{AC966729-6D76-0A74-F9DC-D359973F9B0D}"/>
              </a:ext>
            </a:extLst>
          </p:cNvPr>
          <p:cNvPicPr>
            <a:picLocks noChangeAspect="1"/>
          </p:cNvPicPr>
          <p:nvPr/>
        </p:nvPicPr>
        <p:blipFill>
          <a:blip r:embed="rId3"/>
          <a:stretch>
            <a:fillRect/>
          </a:stretch>
        </p:blipFill>
        <p:spPr>
          <a:xfrm>
            <a:off x="655793" y="732772"/>
            <a:ext cx="2277908" cy="4296427"/>
          </a:xfrm>
          <a:prstGeom prst="rect">
            <a:avLst/>
          </a:prstGeom>
        </p:spPr>
      </p:pic>
      <p:pic>
        <p:nvPicPr>
          <p:cNvPr id="9" name="Picture 8">
            <a:extLst>
              <a:ext uri="{FF2B5EF4-FFF2-40B4-BE49-F238E27FC236}">
                <a16:creationId xmlns:a16="http://schemas.microsoft.com/office/drawing/2014/main" id="{F5D5C0B2-20AF-2166-2125-22D7796D30B5}"/>
              </a:ext>
            </a:extLst>
          </p:cNvPr>
          <p:cNvPicPr>
            <a:picLocks noChangeAspect="1"/>
          </p:cNvPicPr>
          <p:nvPr/>
        </p:nvPicPr>
        <p:blipFill>
          <a:blip r:embed="rId4"/>
          <a:stretch>
            <a:fillRect/>
          </a:stretch>
        </p:blipFill>
        <p:spPr>
          <a:xfrm>
            <a:off x="3384927" y="732771"/>
            <a:ext cx="2131671" cy="4296428"/>
          </a:xfrm>
          <a:prstGeom prst="rect">
            <a:avLst/>
          </a:prstGeom>
        </p:spPr>
      </p:pic>
      <p:pic>
        <p:nvPicPr>
          <p:cNvPr id="11" name="Picture 10">
            <a:extLst>
              <a:ext uri="{FF2B5EF4-FFF2-40B4-BE49-F238E27FC236}">
                <a16:creationId xmlns:a16="http://schemas.microsoft.com/office/drawing/2014/main" id="{3DA72192-7963-B90B-71E1-0CF8A6F5FE73}"/>
              </a:ext>
            </a:extLst>
          </p:cNvPr>
          <p:cNvPicPr>
            <a:picLocks noChangeAspect="1"/>
          </p:cNvPicPr>
          <p:nvPr/>
        </p:nvPicPr>
        <p:blipFill>
          <a:blip r:embed="rId5"/>
          <a:stretch>
            <a:fillRect/>
          </a:stretch>
        </p:blipFill>
        <p:spPr>
          <a:xfrm>
            <a:off x="5967824" y="732771"/>
            <a:ext cx="2188493" cy="4296428"/>
          </a:xfrm>
          <a:prstGeom prst="rect">
            <a:avLst/>
          </a:prstGeom>
        </p:spPr>
      </p:pic>
      <p:sp>
        <p:nvSpPr>
          <p:cNvPr id="12" name="Google Shape;92;p15">
            <a:extLst>
              <a:ext uri="{FF2B5EF4-FFF2-40B4-BE49-F238E27FC236}">
                <a16:creationId xmlns:a16="http://schemas.microsoft.com/office/drawing/2014/main" id="{C4639A2F-D868-73B8-562F-17C48A96B047}"/>
              </a:ext>
            </a:extLst>
          </p:cNvPr>
          <p:cNvSpPr txBox="1">
            <a:spLocks/>
          </p:cNvSpPr>
          <p:nvPr/>
        </p:nvSpPr>
        <p:spPr>
          <a:xfrm>
            <a:off x="6350" y="0"/>
            <a:ext cx="5092700" cy="65405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400"/>
            </a:pPr>
            <a:r>
              <a:rPr lang="en-US" dirty="0">
                <a:solidFill>
                  <a:srgbClr val="FF00FF"/>
                </a:solidFill>
                <a:latin typeface="Comic Sans MS" panose="030F0702030302020204" pitchFamily="66" charset="0"/>
              </a:rPr>
              <a:t>Wireframes 1 - 3</a:t>
            </a:r>
          </a:p>
        </p:txBody>
      </p:sp>
    </p:spTree>
    <p:extLst>
      <p:ext uri="{BB962C8B-B14F-4D97-AF65-F5344CB8AC3E}">
        <p14:creationId xmlns:p14="http://schemas.microsoft.com/office/powerpoint/2010/main" val="3513996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
        <p:cNvGrpSpPr/>
        <p:nvPr/>
      </p:nvGrpSpPr>
      <p:grpSpPr>
        <a:xfrm>
          <a:off x="0" y="0"/>
          <a:ext cx="0" cy="0"/>
          <a:chOff x="0" y="0"/>
          <a:chExt cx="0" cy="0"/>
        </a:xfrm>
      </p:grpSpPr>
      <p:pic>
        <p:nvPicPr>
          <p:cNvPr id="3" name="Picture 2">
            <a:extLst>
              <a:ext uri="{FF2B5EF4-FFF2-40B4-BE49-F238E27FC236}">
                <a16:creationId xmlns:a16="http://schemas.microsoft.com/office/drawing/2014/main" id="{B5F4B807-0B68-1948-F4E6-9DCF5DC3AABA}"/>
              </a:ext>
            </a:extLst>
          </p:cNvPr>
          <p:cNvPicPr>
            <a:picLocks noChangeAspect="1"/>
          </p:cNvPicPr>
          <p:nvPr/>
        </p:nvPicPr>
        <p:blipFill>
          <a:blip r:embed="rId3"/>
          <a:stretch>
            <a:fillRect/>
          </a:stretch>
        </p:blipFill>
        <p:spPr>
          <a:xfrm>
            <a:off x="677307" y="714217"/>
            <a:ext cx="2212746" cy="4329494"/>
          </a:xfrm>
          <a:prstGeom prst="rect">
            <a:avLst/>
          </a:prstGeom>
        </p:spPr>
      </p:pic>
      <p:pic>
        <p:nvPicPr>
          <p:cNvPr id="5" name="Picture 4">
            <a:extLst>
              <a:ext uri="{FF2B5EF4-FFF2-40B4-BE49-F238E27FC236}">
                <a16:creationId xmlns:a16="http://schemas.microsoft.com/office/drawing/2014/main" id="{F54AA90A-F906-32AF-1B89-FFAB0E0C6880}"/>
              </a:ext>
            </a:extLst>
          </p:cNvPr>
          <p:cNvPicPr>
            <a:picLocks noChangeAspect="1"/>
          </p:cNvPicPr>
          <p:nvPr/>
        </p:nvPicPr>
        <p:blipFill>
          <a:blip r:embed="rId4"/>
          <a:stretch>
            <a:fillRect/>
          </a:stretch>
        </p:blipFill>
        <p:spPr>
          <a:xfrm>
            <a:off x="3286448" y="660759"/>
            <a:ext cx="2173390" cy="4456402"/>
          </a:xfrm>
          <a:prstGeom prst="rect">
            <a:avLst/>
          </a:prstGeom>
        </p:spPr>
      </p:pic>
      <p:pic>
        <p:nvPicPr>
          <p:cNvPr id="7" name="Picture 6">
            <a:extLst>
              <a:ext uri="{FF2B5EF4-FFF2-40B4-BE49-F238E27FC236}">
                <a16:creationId xmlns:a16="http://schemas.microsoft.com/office/drawing/2014/main" id="{A1CD2562-88E7-2534-43A7-D4FE03D0A22A}"/>
              </a:ext>
            </a:extLst>
          </p:cNvPr>
          <p:cNvPicPr>
            <a:picLocks noChangeAspect="1"/>
          </p:cNvPicPr>
          <p:nvPr/>
        </p:nvPicPr>
        <p:blipFill>
          <a:blip r:embed="rId5"/>
          <a:stretch>
            <a:fillRect/>
          </a:stretch>
        </p:blipFill>
        <p:spPr>
          <a:xfrm>
            <a:off x="5853679" y="721271"/>
            <a:ext cx="2191771" cy="4392948"/>
          </a:xfrm>
          <a:prstGeom prst="rect">
            <a:avLst/>
          </a:prstGeom>
        </p:spPr>
      </p:pic>
      <p:sp>
        <p:nvSpPr>
          <p:cNvPr id="8" name="Google Shape;92;p15">
            <a:extLst>
              <a:ext uri="{FF2B5EF4-FFF2-40B4-BE49-F238E27FC236}">
                <a16:creationId xmlns:a16="http://schemas.microsoft.com/office/drawing/2014/main" id="{78BE41CE-F0D0-98EE-FC3C-C3FF2048A89E}"/>
              </a:ext>
            </a:extLst>
          </p:cNvPr>
          <p:cNvSpPr txBox="1">
            <a:spLocks/>
          </p:cNvSpPr>
          <p:nvPr/>
        </p:nvSpPr>
        <p:spPr>
          <a:xfrm>
            <a:off x="6350" y="0"/>
            <a:ext cx="5092700" cy="65405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400"/>
            </a:pPr>
            <a:r>
              <a:rPr lang="en-US" dirty="0">
                <a:solidFill>
                  <a:srgbClr val="FF00FF"/>
                </a:solidFill>
                <a:latin typeface="Comic Sans MS" panose="030F0702030302020204" pitchFamily="66" charset="0"/>
              </a:rPr>
              <a:t>Wireframes 4 - 6</a:t>
            </a:r>
          </a:p>
        </p:txBody>
      </p:sp>
    </p:spTree>
    <p:extLst>
      <p:ext uri="{BB962C8B-B14F-4D97-AF65-F5344CB8AC3E}">
        <p14:creationId xmlns:p14="http://schemas.microsoft.com/office/powerpoint/2010/main" val="30757514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
        <p:cNvGrpSpPr/>
        <p:nvPr/>
      </p:nvGrpSpPr>
      <p:grpSpPr>
        <a:xfrm>
          <a:off x="0" y="0"/>
          <a:ext cx="0" cy="0"/>
          <a:chOff x="0" y="0"/>
          <a:chExt cx="0" cy="0"/>
        </a:xfrm>
      </p:grpSpPr>
      <p:pic>
        <p:nvPicPr>
          <p:cNvPr id="3" name="Picture 2">
            <a:extLst>
              <a:ext uri="{FF2B5EF4-FFF2-40B4-BE49-F238E27FC236}">
                <a16:creationId xmlns:a16="http://schemas.microsoft.com/office/drawing/2014/main" id="{7D3F0750-EEDE-5A4D-C573-8E8A7DC638E3}"/>
              </a:ext>
            </a:extLst>
          </p:cNvPr>
          <p:cNvPicPr>
            <a:picLocks noChangeAspect="1"/>
          </p:cNvPicPr>
          <p:nvPr/>
        </p:nvPicPr>
        <p:blipFill>
          <a:blip r:embed="rId3"/>
          <a:stretch>
            <a:fillRect/>
          </a:stretch>
        </p:blipFill>
        <p:spPr>
          <a:xfrm>
            <a:off x="798125" y="704850"/>
            <a:ext cx="2079625" cy="4159250"/>
          </a:xfrm>
          <a:prstGeom prst="rect">
            <a:avLst/>
          </a:prstGeom>
        </p:spPr>
      </p:pic>
      <p:pic>
        <p:nvPicPr>
          <p:cNvPr id="5" name="Picture 4">
            <a:extLst>
              <a:ext uri="{FF2B5EF4-FFF2-40B4-BE49-F238E27FC236}">
                <a16:creationId xmlns:a16="http://schemas.microsoft.com/office/drawing/2014/main" id="{94C123FE-B90E-52A7-FD94-A927F2CC0313}"/>
              </a:ext>
            </a:extLst>
          </p:cNvPr>
          <p:cNvPicPr>
            <a:picLocks noChangeAspect="1"/>
          </p:cNvPicPr>
          <p:nvPr/>
        </p:nvPicPr>
        <p:blipFill>
          <a:blip r:embed="rId4"/>
          <a:stretch>
            <a:fillRect/>
          </a:stretch>
        </p:blipFill>
        <p:spPr>
          <a:xfrm>
            <a:off x="3393899" y="768352"/>
            <a:ext cx="2273722" cy="4159248"/>
          </a:xfrm>
          <a:prstGeom prst="rect">
            <a:avLst/>
          </a:prstGeom>
        </p:spPr>
      </p:pic>
      <p:pic>
        <p:nvPicPr>
          <p:cNvPr id="7" name="Picture 6">
            <a:extLst>
              <a:ext uri="{FF2B5EF4-FFF2-40B4-BE49-F238E27FC236}">
                <a16:creationId xmlns:a16="http://schemas.microsoft.com/office/drawing/2014/main" id="{8D9C94FA-4F8C-0479-51F7-9CD937AAE214}"/>
              </a:ext>
            </a:extLst>
          </p:cNvPr>
          <p:cNvPicPr>
            <a:picLocks noChangeAspect="1"/>
          </p:cNvPicPr>
          <p:nvPr/>
        </p:nvPicPr>
        <p:blipFill>
          <a:blip r:embed="rId5"/>
          <a:stretch>
            <a:fillRect/>
          </a:stretch>
        </p:blipFill>
        <p:spPr>
          <a:xfrm>
            <a:off x="6031371" y="768352"/>
            <a:ext cx="2072836" cy="4159249"/>
          </a:xfrm>
          <a:prstGeom prst="rect">
            <a:avLst/>
          </a:prstGeom>
        </p:spPr>
      </p:pic>
      <p:sp>
        <p:nvSpPr>
          <p:cNvPr id="8" name="Google Shape;92;p15">
            <a:extLst>
              <a:ext uri="{FF2B5EF4-FFF2-40B4-BE49-F238E27FC236}">
                <a16:creationId xmlns:a16="http://schemas.microsoft.com/office/drawing/2014/main" id="{DD0D6684-1BB0-8B84-04D5-6C3D9AF3F28C}"/>
              </a:ext>
            </a:extLst>
          </p:cNvPr>
          <p:cNvSpPr txBox="1">
            <a:spLocks/>
          </p:cNvSpPr>
          <p:nvPr/>
        </p:nvSpPr>
        <p:spPr>
          <a:xfrm>
            <a:off x="6350" y="0"/>
            <a:ext cx="5092700" cy="65405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400"/>
            </a:pPr>
            <a:r>
              <a:rPr lang="en-US" dirty="0">
                <a:solidFill>
                  <a:srgbClr val="FF00FF"/>
                </a:solidFill>
                <a:latin typeface="Comic Sans MS" panose="030F0702030302020204" pitchFamily="66" charset="0"/>
              </a:rPr>
              <a:t>Wireframes 7 - 9</a:t>
            </a:r>
          </a:p>
        </p:txBody>
      </p:sp>
    </p:spTree>
    <p:extLst>
      <p:ext uri="{BB962C8B-B14F-4D97-AF65-F5344CB8AC3E}">
        <p14:creationId xmlns:p14="http://schemas.microsoft.com/office/powerpoint/2010/main" val="3507973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12699" y="73414"/>
            <a:ext cx="3985560" cy="66586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US" b="0" i="0" u="none" dirty="0">
                <a:solidFill>
                  <a:srgbClr val="FF00FF"/>
                </a:solidFill>
                <a:latin typeface="Comic Sans MS" panose="030F0702030302020204" pitchFamily="66" charset="0"/>
              </a:rPr>
              <a:t>The Problem</a:t>
            </a:r>
            <a:endParaRPr dirty="0">
              <a:solidFill>
                <a:srgbClr val="FF00FF"/>
              </a:solidFill>
              <a:latin typeface="Comic Sans MS" panose="030F0702030302020204" pitchFamily="66" charset="0"/>
            </a:endParaRPr>
          </a:p>
        </p:txBody>
      </p:sp>
      <p:sp>
        <p:nvSpPr>
          <p:cNvPr id="45" name="Google Shape;45;p7"/>
          <p:cNvSpPr txBox="1">
            <a:spLocks noGrp="1"/>
          </p:cNvSpPr>
          <p:nvPr>
            <p:ph type="body" idx="1"/>
          </p:nvPr>
        </p:nvSpPr>
        <p:spPr>
          <a:xfrm>
            <a:off x="199360" y="805021"/>
            <a:ext cx="8745279" cy="4175076"/>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200"/>
              <a:buNone/>
            </a:pPr>
            <a:r>
              <a:rPr lang="en-US" sz="2400" b="1" i="1" dirty="0">
                <a:latin typeface="Calibri" panose="020F0502020204030204" pitchFamily="34" charset="0"/>
                <a:ea typeface="Cambria" panose="02040503050406030204" pitchFamily="18" charset="0"/>
                <a:cs typeface="Calibri" panose="020F0502020204030204" pitchFamily="34" charset="0"/>
              </a:rPr>
              <a:t>How can we help people who want to walk to go shopping but can’t because everything is too far away?</a:t>
            </a:r>
            <a:endParaRPr sz="2400" b="1" i="1" dirty="0">
              <a:latin typeface="Calibri" panose="020F0502020204030204" pitchFamily="34" charset="0"/>
              <a:ea typeface="Cambria" panose="02040503050406030204" pitchFamily="18" charset="0"/>
              <a:cs typeface="Calibri" panose="020F0502020204030204" pitchFamily="34" charset="0"/>
            </a:endParaRPr>
          </a:p>
          <a:p>
            <a:pPr marL="285750" indent="-285750">
              <a:spcBef>
                <a:spcPts val="640"/>
              </a:spcBef>
              <a:buSzPct val="150000"/>
            </a:pPr>
            <a:r>
              <a:rPr lang="en-US" sz="1600" b="0" i="0" u="none" dirty="0">
                <a:latin typeface="Comic Sans MS" panose="030F0702030302020204" pitchFamily="66" charset="0"/>
                <a:cs typeface="Calibri" panose="020F0502020204030204" pitchFamily="34" charset="0"/>
              </a:rPr>
              <a:t>Many people would like </a:t>
            </a:r>
            <a:r>
              <a:rPr lang="en-US" sz="1600" dirty="0">
                <a:latin typeface="Comic Sans MS" panose="030F0702030302020204" pitchFamily="66" charset="0"/>
                <a:cs typeface="Calibri" panose="020F0502020204030204" pitchFamily="34" charset="0"/>
              </a:rPr>
              <a:t>to walk more</a:t>
            </a:r>
            <a:r>
              <a:rPr lang="en-US" sz="1600" b="0" i="0" u="none" dirty="0">
                <a:latin typeface="Comic Sans MS" panose="030F0702030302020204" pitchFamily="66" charset="0"/>
                <a:cs typeface="Calibri" panose="020F0502020204030204" pitchFamily="34" charset="0"/>
              </a:rPr>
              <a:t> because it is healthy</a:t>
            </a:r>
            <a:r>
              <a:rPr lang="en-US" sz="1600" dirty="0">
                <a:latin typeface="Comic Sans MS" panose="030F0702030302020204" pitchFamily="66" charset="0"/>
                <a:cs typeface="Calibri" panose="020F0502020204030204" pitchFamily="34" charset="0"/>
              </a:rPr>
              <a:t> and </a:t>
            </a:r>
            <a:r>
              <a:rPr lang="en-US" sz="1600" b="0" i="0" u="none" dirty="0">
                <a:latin typeface="Comic Sans MS" panose="030F0702030302020204" pitchFamily="66" charset="0"/>
                <a:cs typeface="Calibri" panose="020F0502020204030204" pitchFamily="34" charset="0"/>
              </a:rPr>
              <a:t>enjoyable.</a:t>
            </a:r>
          </a:p>
          <a:p>
            <a:pPr marL="285750" indent="-285750">
              <a:spcBef>
                <a:spcPts val="640"/>
              </a:spcBef>
              <a:buSzPct val="150000"/>
            </a:pPr>
            <a:r>
              <a:rPr lang="en-CA" sz="1600" b="0" i="0" u="none" strike="noStrike" baseline="0" dirty="0">
                <a:solidFill>
                  <a:srgbClr val="000000"/>
                </a:solidFill>
                <a:latin typeface="Comic Sans MS" panose="030F0702030302020204" pitchFamily="66" charset="0"/>
                <a:cs typeface="Calibri" panose="020F0502020204030204" pitchFamily="34" charset="0"/>
              </a:rPr>
              <a:t>A lot of people would like to walk to do various tasks to get stores and sellers but end up driving or just using transit because everything is too far for them to go.</a:t>
            </a:r>
            <a:endParaRPr lang="en-US" sz="1600" b="0" i="0" u="none" dirty="0">
              <a:latin typeface="Comic Sans MS" panose="030F0702030302020204" pitchFamily="66" charset="0"/>
              <a:cs typeface="Calibri" panose="020F0502020204030204" pitchFamily="34" charset="0"/>
            </a:endParaRPr>
          </a:p>
          <a:p>
            <a:pPr marL="285750" indent="-285750">
              <a:spcBef>
                <a:spcPts val="640"/>
              </a:spcBef>
              <a:buSzPct val="150000"/>
            </a:pPr>
            <a:r>
              <a:rPr lang="en-US" sz="1600" b="0" i="0" u="none" dirty="0">
                <a:latin typeface="Comic Sans MS" panose="030F0702030302020204" pitchFamily="66" charset="0"/>
                <a:cs typeface="Calibri" panose="020F0502020204030204" pitchFamily="34" charset="0"/>
              </a:rPr>
              <a:t>Not using a car saves money and is good for the environment.</a:t>
            </a:r>
          </a:p>
          <a:p>
            <a:pPr marL="285750" indent="-285750">
              <a:spcBef>
                <a:spcPts val="640"/>
              </a:spcBef>
              <a:buSzPct val="150000"/>
            </a:pPr>
            <a:r>
              <a:rPr lang="en-US" sz="1600" dirty="0">
                <a:latin typeface="Comic Sans MS" panose="030F0702030302020204" pitchFamily="66" charset="0"/>
                <a:cs typeface="Calibri" panose="020F0502020204030204" pitchFamily="34" charset="0"/>
              </a:rPr>
              <a:t>Unfortunately, many people cannot walk to their goods and services providers because they are too far away.</a:t>
            </a:r>
          </a:p>
          <a:p>
            <a:pPr marL="285750" indent="-285750">
              <a:spcBef>
                <a:spcPts val="640"/>
              </a:spcBef>
              <a:buSzPct val="150000"/>
            </a:pPr>
            <a:r>
              <a:rPr lang="en-US" sz="1600" dirty="0">
                <a:latin typeface="Comic Sans MS" panose="030F0702030302020204" pitchFamily="66" charset="0"/>
                <a:cs typeface="Calibri" panose="020F0502020204030204" pitchFamily="34" charset="0"/>
              </a:rPr>
              <a:t>This app helps people find sellers that can be accessed without a car by showing seller locations and nearby walking routes.</a:t>
            </a:r>
          </a:p>
          <a:p>
            <a:pPr marL="285750" indent="-285750">
              <a:spcBef>
                <a:spcPts val="640"/>
              </a:spcBef>
              <a:buSzPct val="150000"/>
            </a:pPr>
            <a:r>
              <a:rPr lang="en-US" sz="1600" dirty="0">
                <a:latin typeface="Comic Sans MS" panose="030F0702030302020204" pitchFamily="66" charset="0"/>
                <a:cs typeface="Calibri" panose="020F0502020204030204" pitchFamily="34" charset="0"/>
              </a:rPr>
              <a:t> near them, and where </a:t>
            </a:r>
            <a:r>
              <a:rPr lang="en-US" sz="1600" b="0" i="0" u="none" dirty="0">
                <a:latin typeface="Comic Sans MS" panose="030F0702030302020204" pitchFamily="66" charset="0"/>
                <a:cs typeface="Calibri" panose="020F0502020204030204" pitchFamily="34" charset="0"/>
              </a:rPr>
              <a:t>transit and walking routes intersect.</a:t>
            </a:r>
          </a:p>
          <a:p>
            <a:pPr marL="285750" indent="-285750">
              <a:spcBef>
                <a:spcPts val="640"/>
              </a:spcBef>
              <a:buSzPct val="150000"/>
            </a:pPr>
            <a:r>
              <a:rPr lang="en-US" sz="1600" b="0" i="0" u="none" dirty="0">
                <a:latin typeface="Comic Sans MS" panose="030F0702030302020204" pitchFamily="66" charset="0"/>
                <a:cs typeface="Calibri" panose="020F0502020204030204" pitchFamily="34" charset="0"/>
              </a:rPr>
              <a:t>It gives people </a:t>
            </a:r>
            <a:r>
              <a:rPr lang="en-US" sz="1600" dirty="0">
                <a:latin typeface="Comic Sans MS" panose="030F0702030302020204" pitchFamily="66" charset="0"/>
                <a:cs typeface="Calibri" panose="020F0502020204030204" pitchFamily="34" charset="0"/>
              </a:rPr>
              <a:t>the ability to plan walking routes and how to access them using transit routes by transit and save (for offline use) routes, maps and schedules.</a:t>
            </a:r>
            <a:endParaRPr sz="1600" b="0" i="0" u="none" dirty="0">
              <a:latin typeface="Comic Sans MS" panose="030F0702030302020204" pitchFamily="66" charset="0"/>
              <a:cs typeface="Calibri"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0" y="73414"/>
            <a:ext cx="3801035" cy="70591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US" dirty="0">
                <a:solidFill>
                  <a:srgbClr val="FF00FF"/>
                </a:solidFill>
                <a:latin typeface="Comic Sans MS" panose="030F0702030302020204" pitchFamily="66" charset="0"/>
              </a:rPr>
              <a:t>The Solution</a:t>
            </a:r>
            <a:endParaRPr dirty="0">
              <a:solidFill>
                <a:srgbClr val="FF00FF"/>
              </a:solidFill>
              <a:latin typeface="Comic Sans MS" panose="030F0702030302020204" pitchFamily="66" charset="0"/>
            </a:endParaRPr>
          </a:p>
        </p:txBody>
      </p:sp>
      <p:sp>
        <p:nvSpPr>
          <p:cNvPr id="51" name="Google Shape;51;p8"/>
          <p:cNvSpPr txBox="1">
            <a:spLocks noGrp="1"/>
          </p:cNvSpPr>
          <p:nvPr>
            <p:ph type="body" idx="1"/>
          </p:nvPr>
        </p:nvSpPr>
        <p:spPr>
          <a:xfrm>
            <a:off x="1060824" y="1213916"/>
            <a:ext cx="6009341" cy="2688720"/>
          </a:xfrm>
          <a:prstGeom prst="rect">
            <a:avLst/>
          </a:prstGeom>
          <a:noFill/>
          <a:ln>
            <a:noFill/>
          </a:ln>
        </p:spPr>
        <p:txBody>
          <a:bodyPr spcFirstLastPara="1" wrap="square" lIns="91425" tIns="45700" rIns="91425" bIns="45700" anchor="t" anchorCtr="0">
            <a:noAutofit/>
          </a:bodyPr>
          <a:lstStyle/>
          <a:p>
            <a:pPr marL="285750" indent="-285750">
              <a:lnSpc>
                <a:spcPct val="90000"/>
              </a:lnSpc>
              <a:spcBef>
                <a:spcPts val="0"/>
              </a:spcBef>
              <a:buSzPct val="150000"/>
            </a:pPr>
            <a:r>
              <a:rPr lang="en-CA" sz="1800" dirty="0">
                <a:latin typeface="Comic Sans MS" panose="030F0702030302020204" pitchFamily="66" charset="0"/>
              </a:rPr>
              <a:t>The Walk to Shop app helps people find goods and service providers (sellers) that are accessible without a car.</a:t>
            </a:r>
          </a:p>
          <a:p>
            <a:pPr marL="285750" indent="-285750">
              <a:lnSpc>
                <a:spcPct val="90000"/>
              </a:lnSpc>
              <a:spcBef>
                <a:spcPts val="0"/>
              </a:spcBef>
              <a:buSzPct val="150000"/>
            </a:pPr>
            <a:endParaRPr lang="en-CA" sz="1800" dirty="0">
              <a:latin typeface="Comic Sans MS" panose="030F0702030302020204" pitchFamily="66" charset="0"/>
            </a:endParaRPr>
          </a:p>
          <a:p>
            <a:pPr marL="285750" indent="-285750">
              <a:lnSpc>
                <a:spcPct val="90000"/>
              </a:lnSpc>
              <a:spcBef>
                <a:spcPts val="0"/>
              </a:spcBef>
              <a:buSzPct val="150000"/>
            </a:pPr>
            <a:r>
              <a:rPr lang="en-CA" sz="1800" dirty="0">
                <a:latin typeface="Comic Sans MS" panose="030F0702030302020204" pitchFamily="66" charset="0"/>
              </a:rPr>
              <a:t>It helps people plan carless routes to those sellers by showing walking and biking routes and where they intersect with transit routes.</a:t>
            </a:r>
          </a:p>
          <a:p>
            <a:pPr marL="285750" indent="-285750">
              <a:lnSpc>
                <a:spcPct val="90000"/>
              </a:lnSpc>
              <a:spcBef>
                <a:spcPts val="0"/>
              </a:spcBef>
              <a:buSzPct val="150000"/>
            </a:pPr>
            <a:endParaRPr lang="en-CA" sz="1800" dirty="0">
              <a:latin typeface="Comic Sans MS" panose="030F0702030302020204" pitchFamily="66" charset="0"/>
            </a:endParaRPr>
          </a:p>
          <a:p>
            <a:pPr marL="285750" indent="-285750">
              <a:lnSpc>
                <a:spcPct val="90000"/>
              </a:lnSpc>
              <a:spcBef>
                <a:spcPts val="0"/>
              </a:spcBef>
              <a:buSzPct val="150000"/>
            </a:pPr>
            <a:r>
              <a:rPr lang="en-CA" sz="1800" dirty="0">
                <a:latin typeface="Comic Sans MS" panose="030F0702030302020204" pitchFamily="66" charset="0"/>
              </a:rPr>
              <a:t>Users can also save routes, maps and schedules for offline use.</a:t>
            </a:r>
          </a:p>
        </p:txBody>
      </p:sp>
    </p:spTree>
    <p:extLst>
      <p:ext uri="{BB962C8B-B14F-4D97-AF65-F5344CB8AC3E}">
        <p14:creationId xmlns:p14="http://schemas.microsoft.com/office/powerpoint/2010/main" val="2166011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20022" y="40044"/>
            <a:ext cx="3801035" cy="70591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US" dirty="0">
                <a:solidFill>
                  <a:srgbClr val="FF00FF"/>
                </a:solidFill>
                <a:latin typeface="Comic Sans MS" panose="030F0702030302020204" pitchFamily="66" charset="0"/>
              </a:rPr>
              <a:t>The Concept</a:t>
            </a:r>
            <a:endParaRPr dirty="0">
              <a:solidFill>
                <a:srgbClr val="FF00FF"/>
              </a:solidFill>
              <a:latin typeface="Comic Sans MS" panose="030F0702030302020204" pitchFamily="66" charset="0"/>
            </a:endParaRPr>
          </a:p>
        </p:txBody>
      </p:sp>
      <p:sp>
        <p:nvSpPr>
          <p:cNvPr id="2" name="TextBox 1">
            <a:extLst>
              <a:ext uri="{FF2B5EF4-FFF2-40B4-BE49-F238E27FC236}">
                <a16:creationId xmlns:a16="http://schemas.microsoft.com/office/drawing/2014/main" id="{B2264205-4AAD-ED83-7619-8024E6DFC871}"/>
              </a:ext>
            </a:extLst>
          </p:cNvPr>
          <p:cNvSpPr txBox="1"/>
          <p:nvPr/>
        </p:nvSpPr>
        <p:spPr>
          <a:xfrm>
            <a:off x="564776" y="1907665"/>
            <a:ext cx="7168776" cy="2548390"/>
          </a:xfrm>
          <a:prstGeom prst="rect">
            <a:avLst/>
          </a:prstGeom>
          <a:noFill/>
        </p:spPr>
        <p:txBody>
          <a:bodyPr wrap="square" rtlCol="0">
            <a:spAutoFit/>
          </a:bodyPr>
          <a:lstStyle/>
          <a:p>
            <a:pPr marL="285750" lvl="0" indent="-285750" algn="l" rtl="0">
              <a:lnSpc>
                <a:spcPct val="90000"/>
              </a:lnSpc>
              <a:spcBef>
                <a:spcPts val="0"/>
              </a:spcBef>
              <a:spcAft>
                <a:spcPts val="1200"/>
              </a:spcAft>
              <a:buClr>
                <a:schemeClr val="dk1"/>
              </a:buClr>
              <a:buSzPts val="3200"/>
              <a:buFont typeface="Arial" panose="020B0604020202020204" pitchFamily="34" charset="0"/>
              <a:buChar char="•"/>
            </a:pPr>
            <a:r>
              <a:rPr lang="en-CA" sz="1600" dirty="0">
                <a:latin typeface="Comic Sans MS" panose="030F0702030302020204" pitchFamily="66" charset="0"/>
                <a:cs typeface="Calibri" panose="020F0502020204030204" pitchFamily="34" charset="0"/>
              </a:rPr>
              <a:t>This app would provide the location of sellers and service providers that have near by trails and paths that can bee accessed by transit.</a:t>
            </a:r>
          </a:p>
          <a:p>
            <a:pPr marL="285750" lvl="0" indent="-285750" algn="l" rtl="0">
              <a:lnSpc>
                <a:spcPct val="90000"/>
              </a:lnSpc>
              <a:spcBef>
                <a:spcPts val="0"/>
              </a:spcBef>
              <a:spcAft>
                <a:spcPts val="1200"/>
              </a:spcAft>
              <a:buClr>
                <a:schemeClr val="dk1"/>
              </a:buClr>
              <a:buSzPts val="3200"/>
              <a:buFont typeface="Arial" panose="020B0604020202020204" pitchFamily="34" charset="0"/>
              <a:buChar char="•"/>
            </a:pPr>
            <a:r>
              <a:rPr lang="en-CA" sz="1600" dirty="0">
                <a:latin typeface="Comic Sans MS" panose="030F0702030302020204" pitchFamily="66" charset="0"/>
                <a:cs typeface="Calibri" panose="020F0502020204030204" pitchFamily="34" charset="0"/>
              </a:rPr>
              <a:t>This would be good for combining walking or biking with transit.</a:t>
            </a:r>
          </a:p>
          <a:p>
            <a:pPr marL="285750" lvl="0" indent="-285750" algn="l" rtl="0">
              <a:lnSpc>
                <a:spcPct val="90000"/>
              </a:lnSpc>
              <a:spcBef>
                <a:spcPts val="0"/>
              </a:spcBef>
              <a:spcAft>
                <a:spcPts val="1200"/>
              </a:spcAft>
              <a:buClr>
                <a:schemeClr val="dk1"/>
              </a:buClr>
              <a:buSzPct val="200000"/>
              <a:buFont typeface="Arial" panose="020B0604020202020204" pitchFamily="34" charset="0"/>
              <a:buChar char="•"/>
            </a:pPr>
            <a:r>
              <a:rPr lang="en-CA" sz="1600" dirty="0">
                <a:latin typeface="Comic Sans MS" panose="030F0702030302020204" pitchFamily="66" charset="0"/>
                <a:cs typeface="Calibri" panose="020F0502020204030204" pitchFamily="34" charset="0"/>
              </a:rPr>
              <a:t>The app would provide the location or trails and paths with information about them, information about the sellers and service a, and a list of transit routes that intersect with the trails and paths.</a:t>
            </a:r>
          </a:p>
          <a:p>
            <a:pPr marL="285750" lvl="0" indent="-285750" algn="l" rtl="0">
              <a:lnSpc>
                <a:spcPct val="90000"/>
              </a:lnSpc>
              <a:spcBef>
                <a:spcPts val="0"/>
              </a:spcBef>
              <a:spcAft>
                <a:spcPts val="1200"/>
              </a:spcAft>
              <a:buClr>
                <a:schemeClr val="dk1"/>
              </a:buClr>
              <a:buSzPts val="3200"/>
              <a:buFont typeface="Arial" panose="020B0604020202020204" pitchFamily="34" charset="0"/>
              <a:buChar char="•"/>
            </a:pPr>
            <a:r>
              <a:rPr lang="en-CA" sz="1600" dirty="0">
                <a:latin typeface="Comic Sans MS" panose="030F0702030302020204" pitchFamily="66" charset="0"/>
                <a:cs typeface="Calibri" panose="020F0502020204030204" pitchFamily="34" charset="0"/>
              </a:rPr>
              <a:t>A main feature of the Walk to Shop app is that maps and transit schedules can be downloaded/saved locally in the even that a walker does not have a cell phone signal while on one of their outing.</a:t>
            </a:r>
          </a:p>
        </p:txBody>
      </p:sp>
      <p:sp>
        <p:nvSpPr>
          <p:cNvPr id="3" name="TextBox 2">
            <a:extLst>
              <a:ext uri="{FF2B5EF4-FFF2-40B4-BE49-F238E27FC236}">
                <a16:creationId xmlns:a16="http://schemas.microsoft.com/office/drawing/2014/main" id="{A619A5A7-A794-D4D8-8752-B9260AE30928}"/>
              </a:ext>
            </a:extLst>
          </p:cNvPr>
          <p:cNvSpPr txBox="1"/>
          <p:nvPr/>
        </p:nvSpPr>
        <p:spPr>
          <a:xfrm>
            <a:off x="329747" y="901769"/>
            <a:ext cx="7777717" cy="646331"/>
          </a:xfrm>
          <a:prstGeom prst="rect">
            <a:avLst/>
          </a:prstGeom>
          <a:noFill/>
        </p:spPr>
        <p:txBody>
          <a:bodyPr wrap="square" rtlCol="0">
            <a:spAutoFit/>
          </a:bodyPr>
          <a:lstStyle/>
          <a:p>
            <a:r>
              <a:rPr lang="en-CA" sz="1800" b="1" dirty="0">
                <a:latin typeface="Calibri" panose="020F0502020204030204" pitchFamily="34" charset="0"/>
                <a:cs typeface="Calibri" panose="020F0502020204030204" pitchFamily="34" charset="0"/>
              </a:rPr>
              <a:t>The Walk to Shop app is like </a:t>
            </a:r>
            <a:r>
              <a:rPr lang="en-CA" sz="1800" b="1" dirty="0">
                <a:latin typeface="Calibri" panose="020F0502020204030204" pitchFamily="34" charset="0"/>
                <a:cs typeface="Calibri" panose="020F0502020204030204" pitchFamily="34" charset="0"/>
                <a:hlinkClick r:id="rId3"/>
              </a:rPr>
              <a:t>AllTrails</a:t>
            </a:r>
            <a:r>
              <a:rPr lang="en-CA" sz="1800" b="1" dirty="0">
                <a:latin typeface="Calibri" panose="020F0502020204030204" pitchFamily="34" charset="0"/>
                <a:cs typeface="Calibri" panose="020F0502020204030204" pitchFamily="34" charset="0"/>
              </a:rPr>
              <a:t>, </a:t>
            </a:r>
            <a:r>
              <a:rPr lang="en-CA" sz="1800" b="1" dirty="0">
                <a:latin typeface="Calibri" panose="020F0502020204030204" pitchFamily="34" charset="0"/>
                <a:cs typeface="Calibri" panose="020F0502020204030204" pitchFamily="34" charset="0"/>
                <a:hlinkClick r:id="rId4"/>
              </a:rPr>
              <a:t>TripLinx</a:t>
            </a:r>
            <a:r>
              <a:rPr lang="en-CA" sz="1800" b="1" dirty="0">
                <a:latin typeface="Calibri" panose="020F0502020204030204" pitchFamily="34" charset="0"/>
                <a:cs typeface="Calibri" panose="020F0502020204030204" pitchFamily="34" charset="0"/>
              </a:rPr>
              <a:t> and </a:t>
            </a:r>
            <a:r>
              <a:rPr lang="en-CA" sz="1800" b="1" dirty="0">
                <a:latin typeface="Calibri" panose="020F0502020204030204" pitchFamily="34" charset="0"/>
                <a:cs typeface="Calibri" panose="020F0502020204030204" pitchFamily="34" charset="0"/>
                <a:hlinkClick r:id="rId5"/>
              </a:rPr>
              <a:t>Go Transit</a:t>
            </a:r>
            <a:r>
              <a:rPr lang="en-CA" sz="1800" b="1" dirty="0">
                <a:latin typeface="Calibri" panose="020F0502020204030204" pitchFamily="34" charset="0"/>
                <a:cs typeface="Calibri" panose="020F0502020204030204" pitchFamily="34" charset="0"/>
              </a:rPr>
              <a:t> but for people who, want to be able to walk to go shopping.</a:t>
            </a:r>
          </a:p>
        </p:txBody>
      </p:sp>
    </p:spTree>
    <p:extLst>
      <p:ext uri="{BB962C8B-B14F-4D97-AF65-F5344CB8AC3E}">
        <p14:creationId xmlns:p14="http://schemas.microsoft.com/office/powerpoint/2010/main" val="1013030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6350" y="6350"/>
            <a:ext cx="2587438" cy="56515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US" b="0" i="0" u="none" dirty="0">
                <a:solidFill>
                  <a:srgbClr val="FF00FF"/>
                </a:solidFill>
                <a:latin typeface="Comic Sans MS" panose="030F0702030302020204" pitchFamily="66" charset="0"/>
              </a:rPr>
              <a:t>Persona</a:t>
            </a:r>
            <a:endParaRPr dirty="0">
              <a:solidFill>
                <a:srgbClr val="FF00FF"/>
              </a:solidFill>
              <a:latin typeface="Comic Sans MS" panose="030F0702030302020204" pitchFamily="66" charset="0"/>
            </a:endParaRPr>
          </a:p>
        </p:txBody>
      </p:sp>
      <p:graphicFrame>
        <p:nvGraphicFramePr>
          <p:cNvPr id="5" name="Object 4">
            <a:extLst>
              <a:ext uri="{FF2B5EF4-FFF2-40B4-BE49-F238E27FC236}">
                <a16:creationId xmlns:a16="http://schemas.microsoft.com/office/drawing/2014/main" id="{4F3A0220-7FCA-1B1B-62E1-A41C6B974B58}"/>
              </a:ext>
            </a:extLst>
          </p:cNvPr>
          <p:cNvGraphicFramePr>
            <a:graphicFrameLocks noChangeAspect="1"/>
          </p:cNvGraphicFramePr>
          <p:nvPr>
            <p:extLst>
              <p:ext uri="{D42A27DB-BD31-4B8C-83A1-F6EECF244321}">
                <p14:modId xmlns:p14="http://schemas.microsoft.com/office/powerpoint/2010/main" val="2640077814"/>
              </p:ext>
            </p:extLst>
          </p:nvPr>
        </p:nvGraphicFramePr>
        <p:xfrm>
          <a:off x="964495" y="663874"/>
          <a:ext cx="7397322" cy="4160993"/>
        </p:xfrm>
        <a:graphic>
          <a:graphicData uri="http://schemas.openxmlformats.org/presentationml/2006/ole">
            <mc:AlternateContent xmlns:mc="http://schemas.openxmlformats.org/markup-compatibility/2006">
              <mc:Choice xmlns:v="urn:schemas-microsoft-com:vml" Requires="v">
                <p:oleObj name="Acrobat Document" r:id="rId3" imgW="9143796" imgH="5143500" progId="Acrobat.Document.DC">
                  <p:embed/>
                </p:oleObj>
              </mc:Choice>
              <mc:Fallback>
                <p:oleObj name="Acrobat Document" r:id="rId3" imgW="9143796" imgH="5143500" progId="Acrobat.Document.DC">
                  <p:embed/>
                  <p:pic>
                    <p:nvPicPr>
                      <p:cNvPr id="0" name=""/>
                      <p:cNvPicPr/>
                      <p:nvPr/>
                    </p:nvPicPr>
                    <p:blipFill>
                      <a:blip r:embed="rId4"/>
                      <a:stretch>
                        <a:fillRect/>
                      </a:stretch>
                    </p:blipFill>
                    <p:spPr>
                      <a:xfrm>
                        <a:off x="964495" y="663874"/>
                        <a:ext cx="7397322" cy="4160993"/>
                      </a:xfrm>
                      <a:prstGeom prst="rect">
                        <a:avLst/>
                      </a:prstGeom>
                    </p:spPr>
                  </p:pic>
                </p:oleObj>
              </mc:Fallback>
            </mc:AlternateContent>
          </a:graphicData>
        </a:graphic>
      </p:graphicFrame>
    </p:spTree>
    <p:extLst>
      <p:ext uri="{BB962C8B-B14F-4D97-AF65-F5344CB8AC3E}">
        <p14:creationId xmlns:p14="http://schemas.microsoft.com/office/powerpoint/2010/main" val="3506151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0" y="0"/>
            <a:ext cx="2610293" cy="69133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US" b="0" i="0" u="none" dirty="0">
                <a:solidFill>
                  <a:srgbClr val="FF00FF"/>
                </a:solidFill>
                <a:latin typeface="Comic Sans MS" panose="030F0702030302020204" pitchFamily="66" charset="0"/>
              </a:rPr>
              <a:t>Research</a:t>
            </a:r>
            <a:endParaRPr dirty="0">
              <a:solidFill>
                <a:srgbClr val="FF00FF"/>
              </a:solidFill>
              <a:latin typeface="Comic Sans MS" panose="030F0702030302020204" pitchFamily="66" charset="0"/>
            </a:endParaRPr>
          </a:p>
        </p:txBody>
      </p:sp>
      <p:sp>
        <p:nvSpPr>
          <p:cNvPr id="63" name="Google Shape;63;p10"/>
          <p:cNvSpPr txBox="1">
            <a:spLocks noGrp="1"/>
          </p:cNvSpPr>
          <p:nvPr>
            <p:ph type="body" idx="1"/>
          </p:nvPr>
        </p:nvSpPr>
        <p:spPr>
          <a:xfrm>
            <a:off x="127590" y="690188"/>
            <a:ext cx="4720599" cy="361507"/>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200"/>
              <a:buNone/>
            </a:pPr>
            <a:r>
              <a:rPr lang="en-CA" sz="1800" b="1" i="0" u="none" dirty="0"/>
              <a:t>I researched this project by doing the following:</a:t>
            </a:r>
          </a:p>
        </p:txBody>
      </p:sp>
      <p:sp>
        <p:nvSpPr>
          <p:cNvPr id="4" name="TextBox 3">
            <a:extLst>
              <a:ext uri="{FF2B5EF4-FFF2-40B4-BE49-F238E27FC236}">
                <a16:creationId xmlns:a16="http://schemas.microsoft.com/office/drawing/2014/main" id="{43D66190-4E99-BF4B-3CB3-897BA32553C5}"/>
              </a:ext>
            </a:extLst>
          </p:cNvPr>
          <p:cNvSpPr txBox="1"/>
          <p:nvPr/>
        </p:nvSpPr>
        <p:spPr>
          <a:xfrm>
            <a:off x="127590" y="1086361"/>
            <a:ext cx="3934047" cy="830997"/>
          </a:xfrm>
          <a:prstGeom prst="rect">
            <a:avLst/>
          </a:prstGeom>
          <a:noFill/>
        </p:spPr>
        <p:txBody>
          <a:bodyPr wrap="square">
            <a:spAutoFit/>
          </a:bodyPr>
          <a:lstStyle/>
          <a:p>
            <a:pPr marL="228600" indent="-228600">
              <a:buFont typeface="+mj-lt"/>
              <a:buAutoNum type="arabicPeriod"/>
            </a:pPr>
            <a:r>
              <a:rPr lang="en-CA" sz="1200" b="1" i="0" u="none" dirty="0">
                <a:latin typeface="Comic Sans MS" panose="030F0702030302020204" pitchFamily="66" charset="0"/>
              </a:rPr>
              <a:t>Conducting four user interviews on the theme of: </a:t>
            </a:r>
            <a:r>
              <a:rPr lang="en-CA" sz="1200" b="1" i="1" u="none" dirty="0">
                <a:latin typeface="Comic Sans MS" panose="030F0702030302020204" pitchFamily="66" charset="0"/>
              </a:rPr>
              <a:t>“</a:t>
            </a:r>
            <a:r>
              <a:rPr lang="en-CA" sz="1200" b="1" i="1" u="none" dirty="0">
                <a:solidFill>
                  <a:schemeClr val="tx1"/>
                </a:solidFill>
                <a:latin typeface="Comic Sans MS" panose="030F0702030302020204" pitchFamily="66" charset="0"/>
              </a:rPr>
              <a:t>What are the barriers to getting around your community by walking?”</a:t>
            </a:r>
            <a:br>
              <a:rPr lang="en-CA" sz="1200" b="1" i="0" u="none" dirty="0">
                <a:latin typeface="Comic Sans MS" panose="030F0702030302020204" pitchFamily="66" charset="0"/>
              </a:rPr>
            </a:br>
            <a:r>
              <a:rPr lang="en-US" sz="1200" b="1" dirty="0">
                <a:latin typeface="Comic Sans MS" panose="030F0702030302020204" pitchFamily="66" charset="0"/>
              </a:rPr>
              <a:t>The survey questions are here</a:t>
            </a:r>
          </a:p>
        </p:txBody>
      </p:sp>
      <p:sp>
        <p:nvSpPr>
          <p:cNvPr id="6" name="TextBox 5">
            <a:extLst>
              <a:ext uri="{FF2B5EF4-FFF2-40B4-BE49-F238E27FC236}">
                <a16:creationId xmlns:a16="http://schemas.microsoft.com/office/drawing/2014/main" id="{C86FF7C0-BB6E-F3A1-1428-23CF55F00443}"/>
              </a:ext>
            </a:extLst>
          </p:cNvPr>
          <p:cNvSpPr txBox="1"/>
          <p:nvPr/>
        </p:nvSpPr>
        <p:spPr>
          <a:xfrm>
            <a:off x="4330303" y="1044453"/>
            <a:ext cx="4502888" cy="3970318"/>
          </a:xfrm>
          <a:prstGeom prst="rect">
            <a:avLst/>
          </a:prstGeom>
          <a:noFill/>
          <a:ln>
            <a:solidFill>
              <a:schemeClr val="tx1"/>
            </a:solidFill>
          </a:ln>
        </p:spPr>
        <p:txBody>
          <a:bodyPr wrap="square">
            <a:spAutoFit/>
          </a:bodyPr>
          <a:lstStyle/>
          <a:p>
            <a:pPr marL="171450" indent="-171450">
              <a:buFont typeface="Arial" panose="020B0604020202020204" pitchFamily="34" charset="0"/>
              <a:buChar char="•"/>
            </a:pPr>
            <a:r>
              <a:rPr lang="en-US" sz="1200" dirty="0">
                <a:latin typeface="Trebuchet MS" panose="020B0603020202020204" pitchFamily="34" charset="0"/>
                <a:cs typeface="Courier New" panose="02070309020205020404" pitchFamily="49" charset="0"/>
              </a:rPr>
              <a:t>D</a:t>
            </a:r>
            <a:r>
              <a:rPr lang="en-CA" sz="1200" dirty="0">
                <a:latin typeface="Trebuchet MS" panose="020B0603020202020204" pitchFamily="34" charset="0"/>
                <a:cs typeface="Courier New" panose="02070309020205020404" pitchFamily="49" charset="0"/>
              </a:rPr>
              <a:t>o you enjoy walking?</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Do you ever enjoy it/Not enjoy it?</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Do you walk much?</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How often do you walk?</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Tell me about the last time you walked.</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Why were you walking?</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Where were you walking?</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How long were you walking, or, how far did you go?</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Was it a good experience?</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Why or why wasn’t it a good experience?</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What would have made you like it more or dislike it less?</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Can you think of a time when you chose to walk even though there was another way you could have gone instead, such as bike, bus or car?</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Why did you choose to walk?</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Is there anywhere you like to walk?</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Is there anywhere you don’t like to walk?</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Is there anywhere you can think of that could or should be made better for walking?</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If yes, where and how?</a:t>
            </a:r>
          </a:p>
          <a:p>
            <a:pPr marL="171450" indent="-171450">
              <a:buFont typeface="Arial" panose="020B0604020202020204" pitchFamily="34" charset="0"/>
              <a:buChar char="•"/>
            </a:pPr>
            <a:r>
              <a:rPr lang="en-CA" sz="1200" dirty="0">
                <a:latin typeface="Trebuchet MS" panose="020B0603020202020204" pitchFamily="34" charset="0"/>
                <a:cs typeface="Courier New" panose="02070309020205020404" pitchFamily="49" charset="0"/>
              </a:rPr>
              <a:t>Do you ever walk to go shopping? What’s that like?</a:t>
            </a:r>
          </a:p>
        </p:txBody>
      </p:sp>
      <p:sp>
        <p:nvSpPr>
          <p:cNvPr id="9" name="Arrow: Right 8">
            <a:extLst>
              <a:ext uri="{FF2B5EF4-FFF2-40B4-BE49-F238E27FC236}">
                <a16:creationId xmlns:a16="http://schemas.microsoft.com/office/drawing/2014/main" id="{768D0DEE-AFCB-BA6A-85D5-EEDC0C3C449A}"/>
              </a:ext>
            </a:extLst>
          </p:cNvPr>
          <p:cNvSpPr/>
          <p:nvPr/>
        </p:nvSpPr>
        <p:spPr>
          <a:xfrm>
            <a:off x="2771807" y="1741883"/>
            <a:ext cx="1515385" cy="1070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 name="TextBox 13">
            <a:extLst>
              <a:ext uri="{FF2B5EF4-FFF2-40B4-BE49-F238E27FC236}">
                <a16:creationId xmlns:a16="http://schemas.microsoft.com/office/drawing/2014/main" id="{C2F7E40B-C87B-72B7-9428-B63F703DA553}"/>
              </a:ext>
            </a:extLst>
          </p:cNvPr>
          <p:cNvSpPr txBox="1"/>
          <p:nvPr/>
        </p:nvSpPr>
        <p:spPr>
          <a:xfrm>
            <a:off x="127590" y="1963440"/>
            <a:ext cx="2482703" cy="830997"/>
          </a:xfrm>
          <a:prstGeom prst="rect">
            <a:avLst/>
          </a:prstGeom>
          <a:noFill/>
        </p:spPr>
        <p:txBody>
          <a:bodyPr wrap="square">
            <a:spAutoFit/>
          </a:bodyPr>
          <a:lstStyle/>
          <a:p>
            <a:pPr marL="228600" indent="-228600">
              <a:buFont typeface="+mj-lt"/>
              <a:buAutoNum type="arabicPeriod" startAt="2"/>
            </a:pPr>
            <a:r>
              <a:rPr lang="en-CA" sz="1200" b="1" i="0" u="none" dirty="0">
                <a:latin typeface="Comic Sans MS" panose="030F0702030302020204" pitchFamily="66" charset="0"/>
              </a:rPr>
              <a:t>Reviewing the transcripts for themes and turning them into a low-fidelity diagram.</a:t>
            </a:r>
          </a:p>
        </p:txBody>
      </p:sp>
      <p:sp>
        <p:nvSpPr>
          <p:cNvPr id="15" name="TextBox 14">
            <a:extLst>
              <a:ext uri="{FF2B5EF4-FFF2-40B4-BE49-F238E27FC236}">
                <a16:creationId xmlns:a16="http://schemas.microsoft.com/office/drawing/2014/main" id="{59EC49F6-92BE-49F0-60DE-B5813C296008}"/>
              </a:ext>
            </a:extLst>
          </p:cNvPr>
          <p:cNvSpPr txBox="1"/>
          <p:nvPr/>
        </p:nvSpPr>
        <p:spPr>
          <a:xfrm>
            <a:off x="127590" y="2874244"/>
            <a:ext cx="3992724" cy="646331"/>
          </a:xfrm>
          <a:prstGeom prst="rect">
            <a:avLst/>
          </a:prstGeom>
          <a:noFill/>
        </p:spPr>
        <p:txBody>
          <a:bodyPr wrap="square" rtlCol="0">
            <a:spAutoFit/>
          </a:bodyPr>
          <a:lstStyle/>
          <a:p>
            <a:pPr marL="228600" indent="-228600">
              <a:buFont typeface="+mj-lt"/>
              <a:buAutoNum type="arabicPeriod" startAt="3"/>
            </a:pPr>
            <a:r>
              <a:rPr lang="en-CA" sz="1200" b="1" dirty="0">
                <a:latin typeface="Comic Sans MS" panose="030F0702030302020204" pitchFamily="66" charset="0"/>
              </a:rPr>
              <a:t>Researching existing apps that try to help with similar problems. Some of these included </a:t>
            </a:r>
            <a:r>
              <a:rPr lang="en-CA" sz="1200" b="1" dirty="0">
                <a:latin typeface="Comic Sans MS" panose="030F0702030302020204" pitchFamily="66" charset="0"/>
                <a:cs typeface="Calibri" panose="020F0502020204030204" pitchFamily="34" charset="0"/>
                <a:hlinkClick r:id="rId3"/>
              </a:rPr>
              <a:t>AllTrails</a:t>
            </a:r>
            <a:r>
              <a:rPr lang="en-CA" sz="1200" b="1" dirty="0">
                <a:latin typeface="Comic Sans MS" panose="030F0702030302020204" pitchFamily="66" charset="0"/>
                <a:cs typeface="Calibri" panose="020F0502020204030204" pitchFamily="34" charset="0"/>
              </a:rPr>
              <a:t>, </a:t>
            </a:r>
            <a:r>
              <a:rPr lang="en-CA" sz="1200" b="1" dirty="0">
                <a:latin typeface="Comic Sans MS" panose="030F0702030302020204" pitchFamily="66" charset="0"/>
                <a:cs typeface="Calibri" panose="020F0502020204030204" pitchFamily="34" charset="0"/>
                <a:hlinkClick r:id="rId4"/>
              </a:rPr>
              <a:t>TripLinx</a:t>
            </a:r>
            <a:r>
              <a:rPr lang="en-CA" sz="1200" b="1" dirty="0">
                <a:latin typeface="Comic Sans MS" panose="030F0702030302020204" pitchFamily="66" charset="0"/>
                <a:cs typeface="Calibri" panose="020F0502020204030204" pitchFamily="34" charset="0"/>
              </a:rPr>
              <a:t> and </a:t>
            </a:r>
            <a:r>
              <a:rPr lang="en-CA" sz="1200" b="1" dirty="0">
                <a:latin typeface="Comic Sans MS" panose="030F0702030302020204" pitchFamily="66" charset="0"/>
                <a:cs typeface="Calibri" panose="020F0502020204030204" pitchFamily="34" charset="0"/>
                <a:hlinkClick r:id="rId5"/>
              </a:rPr>
              <a:t>Go Transit</a:t>
            </a:r>
            <a:r>
              <a:rPr lang="en-CA" sz="1200" b="1" dirty="0">
                <a:latin typeface="Comic Sans MS" panose="030F0702030302020204" pitchFamily="66" charset="0"/>
                <a:cs typeface="Calibri" panose="020F0502020204030204" pitchFamily="34" charset="0"/>
              </a:rPr>
              <a:t>.</a:t>
            </a:r>
            <a:endParaRPr lang="en-US" sz="1200" b="1" i="1" dirty="0">
              <a:latin typeface="Comic Sans MS" panose="030F0702030302020204" pitchFamily="66" charset="0"/>
            </a:endParaRPr>
          </a:p>
        </p:txBody>
      </p:sp>
      <p:pic>
        <p:nvPicPr>
          <p:cNvPr id="16" name="Picture 15">
            <a:extLst>
              <a:ext uri="{FF2B5EF4-FFF2-40B4-BE49-F238E27FC236}">
                <a16:creationId xmlns:a16="http://schemas.microsoft.com/office/drawing/2014/main" id="{209B1EA8-BDAF-CB88-13F7-F70BE89FB83F}"/>
              </a:ext>
            </a:extLst>
          </p:cNvPr>
          <p:cNvPicPr>
            <a:picLocks noChangeAspect="1"/>
          </p:cNvPicPr>
          <p:nvPr/>
        </p:nvPicPr>
        <p:blipFill>
          <a:blip r:embed="rId6"/>
          <a:stretch>
            <a:fillRect/>
          </a:stretch>
        </p:blipFill>
        <p:spPr>
          <a:xfrm>
            <a:off x="2653404" y="2032771"/>
            <a:ext cx="1030681" cy="773011"/>
          </a:xfrm>
          <a:prstGeom prst="rect">
            <a:avLst/>
          </a:prstGeom>
        </p:spPr>
      </p:pic>
      <p:sp>
        <p:nvSpPr>
          <p:cNvPr id="18" name="TextBox 17">
            <a:extLst>
              <a:ext uri="{FF2B5EF4-FFF2-40B4-BE49-F238E27FC236}">
                <a16:creationId xmlns:a16="http://schemas.microsoft.com/office/drawing/2014/main" id="{F0A7511F-3D71-9EAF-00D8-0C655430A2D7}"/>
              </a:ext>
            </a:extLst>
          </p:cNvPr>
          <p:cNvSpPr txBox="1"/>
          <p:nvPr/>
        </p:nvSpPr>
        <p:spPr>
          <a:xfrm>
            <a:off x="127590" y="3616877"/>
            <a:ext cx="3736048" cy="646331"/>
          </a:xfrm>
          <a:prstGeom prst="rect">
            <a:avLst/>
          </a:prstGeom>
          <a:noFill/>
        </p:spPr>
        <p:txBody>
          <a:bodyPr wrap="square" rtlCol="0">
            <a:spAutoFit/>
          </a:bodyPr>
          <a:lstStyle/>
          <a:p>
            <a:pPr marL="228600" indent="-228600">
              <a:buFont typeface="+mj-lt"/>
              <a:buAutoNum type="arabicPeriod" startAt="4"/>
            </a:pPr>
            <a:r>
              <a:rPr lang="en-US" sz="1200" b="1" dirty="0">
                <a:latin typeface="Comic Sans MS" panose="030F0702030302020204" pitchFamily="66" charset="0"/>
              </a:rPr>
              <a:t>Creating sketches of the app, turning it into a </a:t>
            </a:r>
            <a:r>
              <a:rPr lang="en-US" sz="1200" b="1" dirty="0">
                <a:latin typeface="Comic Sans MS" panose="030F0702030302020204" pitchFamily="66" charset="0"/>
                <a:hlinkClick r:id="rId7"/>
              </a:rPr>
              <a:t>low-fidelity protype</a:t>
            </a:r>
            <a:r>
              <a:rPr lang="en-US" sz="1200" b="1" dirty="0">
                <a:latin typeface="Comic Sans MS" panose="030F0702030302020204" pitchFamily="66" charset="0"/>
              </a:rPr>
              <a:t> and then testing this with a selection of users.</a:t>
            </a:r>
          </a:p>
        </p:txBody>
      </p:sp>
      <p:sp>
        <p:nvSpPr>
          <p:cNvPr id="19" name="TextBox 18">
            <a:extLst>
              <a:ext uri="{FF2B5EF4-FFF2-40B4-BE49-F238E27FC236}">
                <a16:creationId xmlns:a16="http://schemas.microsoft.com/office/drawing/2014/main" id="{81F47EB2-0D0A-E8AD-3F24-8EA3F7196E43}"/>
              </a:ext>
            </a:extLst>
          </p:cNvPr>
          <p:cNvSpPr txBox="1"/>
          <p:nvPr/>
        </p:nvSpPr>
        <p:spPr>
          <a:xfrm>
            <a:off x="132405" y="4359510"/>
            <a:ext cx="3681505" cy="646331"/>
          </a:xfrm>
          <a:prstGeom prst="rect">
            <a:avLst/>
          </a:prstGeom>
          <a:noFill/>
        </p:spPr>
        <p:txBody>
          <a:bodyPr wrap="square" rtlCol="0">
            <a:spAutoFit/>
          </a:bodyPr>
          <a:lstStyle/>
          <a:p>
            <a:pPr marL="228600" indent="-228600">
              <a:buFont typeface="+mj-lt"/>
              <a:buAutoNum type="arabicPeriod" startAt="5"/>
            </a:pPr>
            <a:r>
              <a:rPr lang="en-US" sz="1200" b="1" dirty="0">
                <a:latin typeface="Comic Sans MS" panose="030F0702030302020204" pitchFamily="66" charset="0"/>
              </a:rPr>
              <a:t>Incorporating that feed-back into a final prototype and testing the results with users.</a:t>
            </a:r>
          </a:p>
        </p:txBody>
      </p:sp>
    </p:spTree>
    <p:extLst>
      <p:ext uri="{BB962C8B-B14F-4D97-AF65-F5344CB8AC3E}">
        <p14:creationId xmlns:p14="http://schemas.microsoft.com/office/powerpoint/2010/main" val="923280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8" name="TextBox 7">
            <a:extLst>
              <a:ext uri="{FF2B5EF4-FFF2-40B4-BE49-F238E27FC236}">
                <a16:creationId xmlns:a16="http://schemas.microsoft.com/office/drawing/2014/main" id="{69CB9081-0307-8A49-D8DC-61441CFBFB48}"/>
              </a:ext>
            </a:extLst>
          </p:cNvPr>
          <p:cNvSpPr txBox="1"/>
          <p:nvPr/>
        </p:nvSpPr>
        <p:spPr>
          <a:xfrm>
            <a:off x="-1" y="1"/>
            <a:ext cx="6223001" cy="769441"/>
          </a:xfrm>
          <a:prstGeom prst="rect">
            <a:avLst/>
          </a:prstGeom>
          <a:noFill/>
        </p:spPr>
        <p:txBody>
          <a:bodyPr wrap="square" rtlCol="0">
            <a:spAutoFit/>
          </a:bodyPr>
          <a:lstStyle/>
          <a:p>
            <a:r>
              <a:rPr lang="en-CA" sz="4400" i="0" u="none" strike="noStrike" baseline="0" dirty="0">
                <a:solidFill>
                  <a:srgbClr val="FF00FF"/>
                </a:solidFill>
                <a:latin typeface="Comic Sans MS" panose="030F0702030302020204" pitchFamily="66" charset="0"/>
              </a:rPr>
              <a:t>User Experience Map</a:t>
            </a:r>
            <a:endParaRPr lang="en-CA" sz="4400" dirty="0">
              <a:solidFill>
                <a:srgbClr val="FF00FF"/>
              </a:solidFill>
              <a:latin typeface="Comic Sans MS" panose="030F0702030302020204" pitchFamily="66" charset="0"/>
            </a:endParaRPr>
          </a:p>
        </p:txBody>
      </p:sp>
      <p:pic>
        <p:nvPicPr>
          <p:cNvPr id="12" name="Picture 11">
            <a:extLst>
              <a:ext uri="{FF2B5EF4-FFF2-40B4-BE49-F238E27FC236}">
                <a16:creationId xmlns:a16="http://schemas.microsoft.com/office/drawing/2014/main" id="{E7FB5D16-2CA3-80B3-EED8-C5405EB1E10E}"/>
              </a:ext>
            </a:extLst>
          </p:cNvPr>
          <p:cNvPicPr>
            <a:picLocks noChangeAspect="1"/>
          </p:cNvPicPr>
          <p:nvPr/>
        </p:nvPicPr>
        <p:blipFill>
          <a:blip r:embed="rId3"/>
          <a:srcRect/>
          <a:stretch/>
        </p:blipFill>
        <p:spPr>
          <a:xfrm>
            <a:off x="3333752" y="769442"/>
            <a:ext cx="5740400" cy="4272535"/>
          </a:xfrm>
          <a:prstGeom prst="rect">
            <a:avLst/>
          </a:prstGeom>
          <a:ln>
            <a:solidFill>
              <a:schemeClr val="tx1"/>
            </a:solidFill>
          </a:ln>
        </p:spPr>
      </p:pic>
      <p:sp>
        <p:nvSpPr>
          <p:cNvPr id="2" name="TextBox 1">
            <a:extLst>
              <a:ext uri="{FF2B5EF4-FFF2-40B4-BE49-F238E27FC236}">
                <a16:creationId xmlns:a16="http://schemas.microsoft.com/office/drawing/2014/main" id="{65BBED1E-32D0-CA14-1095-7BF325D53C01}"/>
              </a:ext>
            </a:extLst>
          </p:cNvPr>
          <p:cNvSpPr txBox="1"/>
          <p:nvPr/>
        </p:nvSpPr>
        <p:spPr>
          <a:xfrm>
            <a:off x="238685" y="899832"/>
            <a:ext cx="2923615" cy="1569660"/>
          </a:xfrm>
          <a:prstGeom prst="rect">
            <a:avLst/>
          </a:prstGeom>
          <a:noFill/>
        </p:spPr>
        <p:txBody>
          <a:bodyPr wrap="square" rtlCol="0">
            <a:spAutoFit/>
          </a:bodyPr>
          <a:lstStyle/>
          <a:p>
            <a:r>
              <a:rPr lang="en-US" sz="1600" dirty="0">
                <a:latin typeface="Comic Sans MS" panose="030F0702030302020204" pitchFamily="66" charset="0"/>
                <a:cs typeface="Calibri" panose="020F0502020204030204" pitchFamily="34" charset="0"/>
              </a:rPr>
              <a:t>The high-fidelity user experience map shown here was created following the user-experience mapping process described on the following pages.</a:t>
            </a:r>
            <a:endParaRPr lang="en-CA" sz="1600" dirty="0">
              <a:latin typeface="Comic Sans MS" panose="030F0702030302020204" pitchFamily="66" charset="0"/>
              <a:cs typeface="Calibri" panose="020F050202020403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2"/>
          <p:cNvSpPr txBox="1">
            <a:spLocks noGrp="1"/>
          </p:cNvSpPr>
          <p:nvPr>
            <p:ph type="title"/>
          </p:nvPr>
        </p:nvSpPr>
        <p:spPr>
          <a:xfrm>
            <a:off x="0" y="-11953"/>
            <a:ext cx="8991600" cy="678703"/>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US" b="0" i="0" u="none" dirty="0">
                <a:solidFill>
                  <a:srgbClr val="FF00FF"/>
                </a:solidFill>
                <a:latin typeface="Comic Sans MS" panose="030F0702030302020204" pitchFamily="66" charset="0"/>
              </a:rPr>
              <a:t>User Experience Mapping Process</a:t>
            </a:r>
            <a:endParaRPr dirty="0">
              <a:solidFill>
                <a:srgbClr val="FF00FF"/>
              </a:solidFill>
              <a:latin typeface="Comic Sans MS" panose="030F0702030302020204" pitchFamily="66" charset="0"/>
            </a:endParaRPr>
          </a:p>
        </p:txBody>
      </p:sp>
      <p:sp>
        <p:nvSpPr>
          <p:cNvPr id="2" name="TextBox 1">
            <a:extLst>
              <a:ext uri="{FF2B5EF4-FFF2-40B4-BE49-F238E27FC236}">
                <a16:creationId xmlns:a16="http://schemas.microsoft.com/office/drawing/2014/main" id="{B155E2B3-7E56-9CCB-A847-9E3063745E0D}"/>
              </a:ext>
            </a:extLst>
          </p:cNvPr>
          <p:cNvSpPr txBox="1"/>
          <p:nvPr/>
        </p:nvSpPr>
        <p:spPr>
          <a:xfrm>
            <a:off x="215901" y="1002090"/>
            <a:ext cx="3956049" cy="1815882"/>
          </a:xfrm>
          <a:prstGeom prst="rect">
            <a:avLst/>
          </a:prstGeom>
          <a:noFill/>
        </p:spPr>
        <p:txBody>
          <a:bodyPr wrap="square" rtlCol="0">
            <a:spAutoFit/>
          </a:bodyPr>
          <a:lstStyle/>
          <a:p>
            <a:pPr marL="342900" indent="-342900">
              <a:spcAft>
                <a:spcPts val="800"/>
              </a:spcAft>
              <a:buFont typeface="+mj-lt"/>
              <a:buAutoNum type="arabicPeriod"/>
            </a:pPr>
            <a:r>
              <a:rPr lang="en-US" sz="1600" kern="100" dirty="0">
                <a:effectLst/>
                <a:latin typeface="Comic Sans MS" panose="030F0702030302020204" pitchFamily="66" charset="0"/>
                <a:ea typeface="Calibri" panose="020F0502020204030204" pitchFamily="34" charset="0"/>
                <a:cs typeface="Times New Roman" panose="02020603050405020304" pitchFamily="18" charset="0"/>
              </a:rPr>
              <a:t>After conducting user interviews, creating an affinity diagram and defining a problem statement, I made a low-fidelity user map of the most common task to be performed by a user: </a:t>
            </a:r>
            <a:r>
              <a:rPr lang="en-US" sz="1600" b="1" i="1" dirty="0">
                <a:latin typeface="Comic Sans MS" panose="030F0702030302020204" pitchFamily="66" charset="0"/>
                <a:cs typeface="Calibri" panose="020F0502020204030204" pitchFamily="34" charset="0"/>
              </a:rPr>
              <a:t>searching for sellers and routes.</a:t>
            </a:r>
            <a:endParaRPr lang="en-US" sz="1600" b="1" i="1" kern="100" dirty="0">
              <a:latin typeface="Comic Sans MS" panose="030F0702030302020204" pitchFamily="66" charset="0"/>
              <a:ea typeface="Calibri" panose="020F0502020204030204" pitchFamily="34" charset="0"/>
              <a:cs typeface="Calibri" panose="020F0502020204030204" pitchFamily="34" charset="0"/>
            </a:endParaRPr>
          </a:p>
        </p:txBody>
      </p:sp>
      <p:pic>
        <p:nvPicPr>
          <p:cNvPr id="22" name="Picture 21">
            <a:extLst>
              <a:ext uri="{FF2B5EF4-FFF2-40B4-BE49-F238E27FC236}">
                <a16:creationId xmlns:a16="http://schemas.microsoft.com/office/drawing/2014/main" id="{69E577F2-903F-82A4-F47D-E037F73CAC57}"/>
              </a:ext>
            </a:extLst>
          </p:cNvPr>
          <p:cNvPicPr>
            <a:picLocks noChangeAspect="1"/>
          </p:cNvPicPr>
          <p:nvPr/>
        </p:nvPicPr>
        <p:blipFill>
          <a:blip r:embed="rId3"/>
          <a:stretch>
            <a:fillRect/>
          </a:stretch>
        </p:blipFill>
        <p:spPr>
          <a:xfrm>
            <a:off x="4495800" y="1073606"/>
            <a:ext cx="4147448" cy="311058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2"/>
          <p:cNvSpPr txBox="1">
            <a:spLocks noGrp="1"/>
          </p:cNvSpPr>
          <p:nvPr>
            <p:ph type="title"/>
          </p:nvPr>
        </p:nvSpPr>
        <p:spPr>
          <a:xfrm>
            <a:off x="0" y="-11953"/>
            <a:ext cx="9309100" cy="678703"/>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a:buNone/>
            </a:pPr>
            <a:r>
              <a:rPr lang="en-US" b="0" i="0" u="none" dirty="0">
                <a:solidFill>
                  <a:srgbClr val="FF00FF"/>
                </a:solidFill>
                <a:latin typeface="Comic Sans MS" panose="030F0702030302020204" pitchFamily="66" charset="0"/>
              </a:rPr>
              <a:t>User Experience Mapping Process</a:t>
            </a:r>
            <a:endParaRPr dirty="0">
              <a:solidFill>
                <a:srgbClr val="FF00FF"/>
              </a:solidFill>
              <a:latin typeface="Comic Sans MS" panose="030F0702030302020204" pitchFamily="66" charset="0"/>
            </a:endParaRPr>
          </a:p>
        </p:txBody>
      </p:sp>
      <p:sp>
        <p:nvSpPr>
          <p:cNvPr id="2" name="TextBox 1">
            <a:extLst>
              <a:ext uri="{FF2B5EF4-FFF2-40B4-BE49-F238E27FC236}">
                <a16:creationId xmlns:a16="http://schemas.microsoft.com/office/drawing/2014/main" id="{B155E2B3-7E56-9CCB-A847-9E3063745E0D}"/>
              </a:ext>
            </a:extLst>
          </p:cNvPr>
          <p:cNvSpPr txBox="1"/>
          <p:nvPr/>
        </p:nvSpPr>
        <p:spPr>
          <a:xfrm>
            <a:off x="163416" y="807050"/>
            <a:ext cx="6057899" cy="338554"/>
          </a:xfrm>
          <a:prstGeom prst="rect">
            <a:avLst/>
          </a:prstGeom>
          <a:noFill/>
        </p:spPr>
        <p:txBody>
          <a:bodyPr wrap="square" rtlCol="0">
            <a:spAutoFit/>
          </a:bodyPr>
          <a:lstStyle/>
          <a:p>
            <a:pPr marL="342900" indent="-342900">
              <a:spcAft>
                <a:spcPts val="800"/>
              </a:spcAft>
              <a:buFont typeface="+mj-lt"/>
              <a:buAutoNum type="arabicPeriod" startAt="2"/>
            </a:pPr>
            <a:r>
              <a:rPr lang="en-US" sz="1600" kern="100" dirty="0">
                <a:effectLst/>
                <a:latin typeface="Comic Sans MS" panose="030F0702030302020204" pitchFamily="66" charset="0"/>
                <a:ea typeface="Calibri" panose="020F0502020204030204" pitchFamily="34" charset="0"/>
                <a:cs typeface="Times New Roman" panose="02020603050405020304" pitchFamily="18" charset="0"/>
              </a:rPr>
              <a:t>I then made these low-fidelity sketches of the app.</a:t>
            </a:r>
            <a:endParaRPr lang="en-US" sz="1600" kern="100" dirty="0">
              <a:latin typeface="Comic Sans MS" panose="030F0702030302020204" pitchFamily="66" charset="0"/>
              <a:ea typeface="Calibri" panose="020F0502020204030204" pitchFamily="34" charset="0"/>
              <a:cs typeface="Times New Roman" panose="02020603050405020304" pitchFamily="18" charset="0"/>
            </a:endParaRPr>
          </a:p>
        </p:txBody>
      </p:sp>
      <p:grpSp>
        <p:nvGrpSpPr>
          <p:cNvPr id="19" name="Group 18">
            <a:extLst>
              <a:ext uri="{FF2B5EF4-FFF2-40B4-BE49-F238E27FC236}">
                <a16:creationId xmlns:a16="http://schemas.microsoft.com/office/drawing/2014/main" id="{00078D1C-70BB-013A-E086-1F17FACAFCB7}"/>
              </a:ext>
            </a:extLst>
          </p:cNvPr>
          <p:cNvGrpSpPr/>
          <p:nvPr/>
        </p:nvGrpSpPr>
        <p:grpSpPr>
          <a:xfrm>
            <a:off x="1128348" y="1300255"/>
            <a:ext cx="6444299" cy="3687120"/>
            <a:chOff x="178590" y="1116313"/>
            <a:chExt cx="5178730" cy="2844643"/>
          </a:xfrm>
        </p:grpSpPr>
        <p:pic>
          <p:nvPicPr>
            <p:cNvPr id="4" name="Picture 3">
              <a:extLst>
                <a:ext uri="{FF2B5EF4-FFF2-40B4-BE49-F238E27FC236}">
                  <a16:creationId xmlns:a16="http://schemas.microsoft.com/office/drawing/2014/main" id="{32044EC3-6C87-50A2-2B28-4523B84EE15C}"/>
                </a:ext>
              </a:extLst>
            </p:cNvPr>
            <p:cNvPicPr>
              <a:picLocks noChangeAspect="1"/>
            </p:cNvPicPr>
            <p:nvPr/>
          </p:nvPicPr>
          <p:blipFill>
            <a:blip r:embed="rId3"/>
            <a:stretch>
              <a:fillRect/>
            </a:stretch>
          </p:blipFill>
          <p:spPr>
            <a:xfrm>
              <a:off x="190115" y="1121450"/>
              <a:ext cx="711804" cy="1354418"/>
            </a:xfrm>
            <a:prstGeom prst="rect">
              <a:avLst/>
            </a:prstGeom>
          </p:spPr>
        </p:pic>
        <p:pic>
          <p:nvPicPr>
            <p:cNvPr id="5" name="Picture 4">
              <a:extLst>
                <a:ext uri="{FF2B5EF4-FFF2-40B4-BE49-F238E27FC236}">
                  <a16:creationId xmlns:a16="http://schemas.microsoft.com/office/drawing/2014/main" id="{0E39D176-BEB4-F618-FF87-B23AAEA97EC2}"/>
                </a:ext>
              </a:extLst>
            </p:cNvPr>
            <p:cNvPicPr>
              <a:picLocks noChangeAspect="1"/>
            </p:cNvPicPr>
            <p:nvPr/>
          </p:nvPicPr>
          <p:blipFill>
            <a:blip r:embed="rId4"/>
            <a:stretch>
              <a:fillRect/>
            </a:stretch>
          </p:blipFill>
          <p:spPr>
            <a:xfrm>
              <a:off x="1036885" y="1116313"/>
              <a:ext cx="800379" cy="1354418"/>
            </a:xfrm>
            <a:prstGeom prst="rect">
              <a:avLst/>
            </a:prstGeom>
          </p:spPr>
        </p:pic>
        <p:pic>
          <p:nvPicPr>
            <p:cNvPr id="6" name="Picture 5">
              <a:extLst>
                <a:ext uri="{FF2B5EF4-FFF2-40B4-BE49-F238E27FC236}">
                  <a16:creationId xmlns:a16="http://schemas.microsoft.com/office/drawing/2014/main" id="{4A377FDE-F075-A919-E5E8-27D455265E34}"/>
                </a:ext>
              </a:extLst>
            </p:cNvPr>
            <p:cNvPicPr>
              <a:picLocks noChangeAspect="1"/>
            </p:cNvPicPr>
            <p:nvPr/>
          </p:nvPicPr>
          <p:blipFill>
            <a:blip r:embed="rId5"/>
            <a:stretch>
              <a:fillRect/>
            </a:stretch>
          </p:blipFill>
          <p:spPr>
            <a:xfrm>
              <a:off x="1960209" y="1130543"/>
              <a:ext cx="762920" cy="1354418"/>
            </a:xfrm>
            <a:prstGeom prst="rect">
              <a:avLst/>
            </a:prstGeom>
          </p:spPr>
        </p:pic>
        <p:pic>
          <p:nvPicPr>
            <p:cNvPr id="7" name="Picture 6">
              <a:extLst>
                <a:ext uri="{FF2B5EF4-FFF2-40B4-BE49-F238E27FC236}">
                  <a16:creationId xmlns:a16="http://schemas.microsoft.com/office/drawing/2014/main" id="{9937394C-C759-2FD8-A78C-8438991DF8E0}"/>
                </a:ext>
              </a:extLst>
            </p:cNvPr>
            <p:cNvPicPr>
              <a:picLocks noChangeAspect="1"/>
            </p:cNvPicPr>
            <p:nvPr/>
          </p:nvPicPr>
          <p:blipFill>
            <a:blip r:embed="rId6"/>
            <a:stretch>
              <a:fillRect/>
            </a:stretch>
          </p:blipFill>
          <p:spPr>
            <a:xfrm>
              <a:off x="2863186" y="1137658"/>
              <a:ext cx="735077" cy="1354418"/>
            </a:xfrm>
            <a:prstGeom prst="rect">
              <a:avLst/>
            </a:prstGeom>
          </p:spPr>
        </p:pic>
        <p:pic>
          <p:nvPicPr>
            <p:cNvPr id="8" name="Picture 7">
              <a:extLst>
                <a:ext uri="{FF2B5EF4-FFF2-40B4-BE49-F238E27FC236}">
                  <a16:creationId xmlns:a16="http://schemas.microsoft.com/office/drawing/2014/main" id="{6CCD2683-FA30-70F3-3A31-663FB78DD17C}"/>
                </a:ext>
              </a:extLst>
            </p:cNvPr>
            <p:cNvPicPr>
              <a:picLocks noChangeAspect="1"/>
            </p:cNvPicPr>
            <p:nvPr/>
          </p:nvPicPr>
          <p:blipFill>
            <a:blip r:embed="rId7"/>
            <a:stretch>
              <a:fillRect/>
            </a:stretch>
          </p:blipFill>
          <p:spPr>
            <a:xfrm>
              <a:off x="3727202" y="1137658"/>
              <a:ext cx="739884" cy="1354418"/>
            </a:xfrm>
            <a:prstGeom prst="rect">
              <a:avLst/>
            </a:prstGeom>
          </p:spPr>
        </p:pic>
        <p:pic>
          <p:nvPicPr>
            <p:cNvPr id="9" name="Picture 8">
              <a:extLst>
                <a:ext uri="{FF2B5EF4-FFF2-40B4-BE49-F238E27FC236}">
                  <a16:creationId xmlns:a16="http://schemas.microsoft.com/office/drawing/2014/main" id="{7CC93217-975A-A0CC-D760-DF3B00A89889}"/>
                </a:ext>
              </a:extLst>
            </p:cNvPr>
            <p:cNvPicPr>
              <a:picLocks noChangeAspect="1"/>
            </p:cNvPicPr>
            <p:nvPr/>
          </p:nvPicPr>
          <p:blipFill>
            <a:blip r:embed="rId8"/>
            <a:stretch>
              <a:fillRect/>
            </a:stretch>
          </p:blipFill>
          <p:spPr>
            <a:xfrm>
              <a:off x="4572000" y="1139338"/>
              <a:ext cx="785320" cy="1354418"/>
            </a:xfrm>
            <a:prstGeom prst="rect">
              <a:avLst/>
            </a:prstGeom>
          </p:spPr>
        </p:pic>
        <p:pic>
          <p:nvPicPr>
            <p:cNvPr id="10" name="Picture 9">
              <a:extLst>
                <a:ext uri="{FF2B5EF4-FFF2-40B4-BE49-F238E27FC236}">
                  <a16:creationId xmlns:a16="http://schemas.microsoft.com/office/drawing/2014/main" id="{7FF4D9A0-FB13-B614-3EE7-A7CBB81A0F80}"/>
                </a:ext>
              </a:extLst>
            </p:cNvPr>
            <p:cNvPicPr>
              <a:picLocks noChangeAspect="1"/>
            </p:cNvPicPr>
            <p:nvPr/>
          </p:nvPicPr>
          <p:blipFill>
            <a:blip r:embed="rId9"/>
            <a:stretch>
              <a:fillRect/>
            </a:stretch>
          </p:blipFill>
          <p:spPr>
            <a:xfrm>
              <a:off x="178590" y="2571750"/>
              <a:ext cx="734853" cy="1294889"/>
            </a:xfrm>
            <a:prstGeom prst="rect">
              <a:avLst/>
            </a:prstGeom>
          </p:spPr>
        </p:pic>
        <p:pic>
          <p:nvPicPr>
            <p:cNvPr id="11" name="Picture 10">
              <a:extLst>
                <a:ext uri="{FF2B5EF4-FFF2-40B4-BE49-F238E27FC236}">
                  <a16:creationId xmlns:a16="http://schemas.microsoft.com/office/drawing/2014/main" id="{3BC3D23D-CF04-C56A-FC5F-2C7367CA35F1}"/>
                </a:ext>
              </a:extLst>
            </p:cNvPr>
            <p:cNvPicPr>
              <a:picLocks noChangeAspect="1"/>
            </p:cNvPicPr>
            <p:nvPr/>
          </p:nvPicPr>
          <p:blipFill>
            <a:blip r:embed="rId10"/>
            <a:stretch>
              <a:fillRect/>
            </a:stretch>
          </p:blipFill>
          <p:spPr>
            <a:xfrm>
              <a:off x="1032558" y="2565800"/>
              <a:ext cx="741515" cy="1366697"/>
            </a:xfrm>
            <a:prstGeom prst="rect">
              <a:avLst/>
            </a:prstGeom>
          </p:spPr>
        </p:pic>
        <p:pic>
          <p:nvPicPr>
            <p:cNvPr id="12" name="Picture 11">
              <a:extLst>
                <a:ext uri="{FF2B5EF4-FFF2-40B4-BE49-F238E27FC236}">
                  <a16:creationId xmlns:a16="http://schemas.microsoft.com/office/drawing/2014/main" id="{2C3D6F75-AAC4-03D7-E5D7-73EF59D74463}"/>
                </a:ext>
              </a:extLst>
            </p:cNvPr>
            <p:cNvPicPr>
              <a:picLocks noChangeAspect="1"/>
            </p:cNvPicPr>
            <p:nvPr/>
          </p:nvPicPr>
          <p:blipFill>
            <a:blip r:embed="rId11"/>
            <a:stretch>
              <a:fillRect/>
            </a:stretch>
          </p:blipFill>
          <p:spPr>
            <a:xfrm>
              <a:off x="1966369" y="2568103"/>
              <a:ext cx="756147" cy="1381144"/>
            </a:xfrm>
            <a:prstGeom prst="rect">
              <a:avLst/>
            </a:prstGeom>
          </p:spPr>
        </p:pic>
        <p:pic>
          <p:nvPicPr>
            <p:cNvPr id="13" name="Picture 12">
              <a:extLst>
                <a:ext uri="{FF2B5EF4-FFF2-40B4-BE49-F238E27FC236}">
                  <a16:creationId xmlns:a16="http://schemas.microsoft.com/office/drawing/2014/main" id="{FBB14AEC-DAF2-2E5C-6801-DEAEA2CC981D}"/>
                </a:ext>
              </a:extLst>
            </p:cNvPr>
            <p:cNvPicPr>
              <a:picLocks noChangeAspect="1"/>
            </p:cNvPicPr>
            <p:nvPr/>
          </p:nvPicPr>
          <p:blipFill>
            <a:blip r:embed="rId12"/>
            <a:stretch>
              <a:fillRect/>
            </a:stretch>
          </p:blipFill>
          <p:spPr>
            <a:xfrm>
              <a:off x="2869827" y="2606538"/>
              <a:ext cx="748356" cy="1354418"/>
            </a:xfrm>
            <a:prstGeom prst="rect">
              <a:avLst/>
            </a:prstGeom>
          </p:spPr>
        </p:pic>
        <p:pic>
          <p:nvPicPr>
            <p:cNvPr id="14" name="Picture 13">
              <a:extLst>
                <a:ext uri="{FF2B5EF4-FFF2-40B4-BE49-F238E27FC236}">
                  <a16:creationId xmlns:a16="http://schemas.microsoft.com/office/drawing/2014/main" id="{81B1F676-DBD9-49A8-243D-660CE146A71E}"/>
                </a:ext>
              </a:extLst>
            </p:cNvPr>
            <p:cNvPicPr>
              <a:picLocks noChangeAspect="1"/>
            </p:cNvPicPr>
            <p:nvPr/>
          </p:nvPicPr>
          <p:blipFill>
            <a:blip r:embed="rId13"/>
            <a:stretch>
              <a:fillRect/>
            </a:stretch>
          </p:blipFill>
          <p:spPr>
            <a:xfrm>
              <a:off x="3719513" y="2606538"/>
              <a:ext cx="755262" cy="1354418"/>
            </a:xfrm>
            <a:prstGeom prst="rect">
              <a:avLst/>
            </a:prstGeom>
          </p:spPr>
        </p:pic>
        <p:pic>
          <p:nvPicPr>
            <p:cNvPr id="15" name="Picture 14">
              <a:extLst>
                <a:ext uri="{FF2B5EF4-FFF2-40B4-BE49-F238E27FC236}">
                  <a16:creationId xmlns:a16="http://schemas.microsoft.com/office/drawing/2014/main" id="{872D5BB5-EFF8-FBE6-276E-8F98DC3FDA9B}"/>
                </a:ext>
              </a:extLst>
            </p:cNvPr>
            <p:cNvPicPr>
              <a:picLocks noChangeAspect="1"/>
            </p:cNvPicPr>
            <p:nvPr/>
          </p:nvPicPr>
          <p:blipFill>
            <a:blip r:embed="rId14"/>
            <a:stretch>
              <a:fillRect/>
            </a:stretch>
          </p:blipFill>
          <p:spPr>
            <a:xfrm>
              <a:off x="4601389" y="2594829"/>
              <a:ext cx="726542" cy="1354418"/>
            </a:xfrm>
            <a:prstGeom prst="rect">
              <a:avLst/>
            </a:prstGeom>
          </p:spPr>
        </p:pic>
      </p:grpSp>
    </p:spTree>
    <p:extLst>
      <p:ext uri="{BB962C8B-B14F-4D97-AF65-F5344CB8AC3E}">
        <p14:creationId xmlns:p14="http://schemas.microsoft.com/office/powerpoint/2010/main" val="3839515453"/>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5403</TotalTime>
  <Words>912</Words>
  <Application>Microsoft Office PowerPoint</Application>
  <PresentationFormat>On-screen Show (16:9)</PresentationFormat>
  <Paragraphs>69</Paragraphs>
  <Slides>17</Slides>
  <Notes>17</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3" baseType="lpstr">
      <vt:lpstr>Calibri</vt:lpstr>
      <vt:lpstr>Trebuchet MS</vt:lpstr>
      <vt:lpstr>Arial</vt:lpstr>
      <vt:lpstr>Comic Sans MS</vt:lpstr>
      <vt:lpstr>Office Theme</vt:lpstr>
      <vt:lpstr>Adobe Acrobat Document</vt:lpstr>
      <vt:lpstr>Final Project Ontario College of Art and Design University CSDM-N151 Introduction to User Interface (UI) and User Experience (UX) Design</vt:lpstr>
      <vt:lpstr>The Problem</vt:lpstr>
      <vt:lpstr>The Solution</vt:lpstr>
      <vt:lpstr>The Concept</vt:lpstr>
      <vt:lpstr>Persona</vt:lpstr>
      <vt:lpstr>Research</vt:lpstr>
      <vt:lpstr>PowerPoint Presentation</vt:lpstr>
      <vt:lpstr>User Experience Mapping Process</vt:lpstr>
      <vt:lpstr>User Experience Mapping Process</vt:lpstr>
      <vt:lpstr>User Experience Mapping Process</vt:lpstr>
      <vt:lpstr>Most Important Workflow</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Presentation Template - Ken</dc:title>
  <dc:creator>Ken Pink</dc:creator>
  <cp:lastModifiedBy>Ken Pink</cp:lastModifiedBy>
  <cp:revision>138</cp:revision>
  <dcterms:modified xsi:type="dcterms:W3CDTF">2023-11-26T20:18:48Z</dcterms:modified>
</cp:coreProperties>
</file>